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0" r:id="rId4"/>
    <p:sldId id="258" r:id="rId5"/>
    <p:sldId id="259" r:id="rId6"/>
    <p:sldId id="262" r:id="rId7"/>
    <p:sldId id="263" r:id="rId8"/>
    <p:sldId id="265" r:id="rId9"/>
    <p:sldId id="264" r:id="rId10"/>
    <p:sldId id="261" r:id="rId11"/>
    <p:sldId id="266" r:id="rId1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1911B3"/>
    <a:srgbClr val="C02304"/>
    <a:srgbClr val="00FFFF"/>
    <a:srgbClr val="F9C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25532" autoAdjust="0"/>
  </p:normalViewPr>
  <p:slideViewPr>
    <p:cSldViewPr snapToGrid="0">
      <p:cViewPr varScale="1">
        <p:scale>
          <a:sx n="77" d="100"/>
          <a:sy n="77" d="100"/>
        </p:scale>
        <p:origin x="126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784A1-BE82-47A7-8AD1-50753F9D0B8C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485C2-A126-4F02-A4B5-8485411D3FC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605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485C2-A126-4F02-A4B5-8485411D3FC8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2256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485C2-A126-4F02-A4B5-8485411D3FC8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31034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277F63-1344-4CE0-BFB0-32DE1D913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B1B3598-A1AA-4008-A4D1-4868634E6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64A111-A8AF-42F7-8FCA-ED5C21E8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BEF-B772-4B0F-A06D-DCF167DEC0CB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D1BB0F-4171-4E14-BEFB-1FA3043D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5E2020-3F70-411D-8FA8-07A1B7D3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49D9-3196-4872-B03E-4F425FCAA1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6756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8F4D21-596A-4D16-90BE-97700B13E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D13D58-70A5-43BC-85D4-844A65BA6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CB70D2-F1BA-41D9-A172-01D8DA336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BEF-B772-4B0F-A06D-DCF167DEC0CB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6E600C-A313-4B73-95DB-E3A1790B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F2D8CE-58CC-4E81-9AA1-BC4833E0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49D9-3196-4872-B03E-4F425FCAA1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1411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AAC1376-367E-4A8F-AC07-5780E475D4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79DE64-86D6-41F6-9170-0759AF60F0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28D107-4394-4B31-A70B-4E82DAC8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BEF-B772-4B0F-A06D-DCF167DEC0CB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A85EC7-0770-482C-AA5D-EC5BA34A4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A2971C-CA3A-48F2-8FCF-3D389FEA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49D9-3196-4872-B03E-4F425FCAA1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6583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1ADF27-FF32-42F1-919C-8D1F0191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3BD76C-C433-41A5-9A25-C863D734D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CB828C-ED56-406A-8658-2EC77F9AD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BEF-B772-4B0F-A06D-DCF167DEC0CB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2A15C6-E05B-4520-8203-6BB31112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A593D1-43F7-4981-A679-11DE189A2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49D9-3196-4872-B03E-4F425FCAA1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41733E-8A5F-429E-82BC-4C85A3F7B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C13FB1-FC7D-4689-A48D-A7703EC6D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14FC47-A398-4F8A-BF59-4593B4F75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BEF-B772-4B0F-A06D-DCF167DEC0CB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ED081C-E318-40DA-8E13-8F09B5A39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250898-0261-4DB3-9C19-9A4CFFE28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49D9-3196-4872-B03E-4F425FCAA1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3790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BE9209-29B3-4698-A34B-881DE9A1F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AC3FD5-4109-4753-BC24-280FDC140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2344D5-5020-4512-BF3A-26B9880FB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76C505-A5C6-4D96-BCDC-CC466E39F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BEF-B772-4B0F-A06D-DCF167DEC0CB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69815B5-519B-4887-A687-2FACD9604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1833119-6672-47E0-A3A9-696752391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49D9-3196-4872-B03E-4F425FCAA1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000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570C50-1F89-498A-AA7A-A8FE77C1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0A3CB2-632F-4D9B-A517-759D1E47E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819CE57-6338-4D48-A74D-F921D8BDF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7BD93D4-F57F-41FF-943D-66E4E8B155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804950F-D675-4095-9445-85C8CE79E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9DB1082-1859-417D-B5F2-56DD074AE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BEF-B772-4B0F-A06D-DCF167DEC0CB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D7FC4F9-5B0A-4022-9D10-FE3C37D3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57B36B4-BA3C-4233-B916-4B8CBDD19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49D9-3196-4872-B03E-4F425FCAA1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9078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FCDF5E-1D10-4C5F-A91B-C14C6207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9F251AC-F0CC-4657-B8CF-D2F044426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BEF-B772-4B0F-A06D-DCF167DEC0CB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4B4F1A-FC36-4CFE-9736-271EDAB4F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BD1EDC3-3451-4795-A93F-96BC1489A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49D9-3196-4872-B03E-4F425FCAA1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8282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772C6D-E33F-4FF4-A405-7D80AE62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BEF-B772-4B0F-A06D-DCF167DEC0CB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351A04B-C4D9-44A6-9EC3-8C88142D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13C634B-B7FA-4246-ABE6-C7F543A3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49D9-3196-4872-B03E-4F425FCAA1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25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52211-F13F-4D57-B612-D59FA03FB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AE5F60-D782-4913-A98E-D0822734D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0A8663-273F-45EF-8D6A-A28A7EFDB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307D8E-E4F4-4042-BCE9-9242E9E1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BEF-B772-4B0F-A06D-DCF167DEC0CB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D06EFE-7BC7-419B-81F9-BD7E648A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83854C-A32A-4A70-AE17-D75C7181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49D9-3196-4872-B03E-4F425FCAA1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8521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6617F-40D2-4C32-81E4-45271AE5A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AB083B2-8037-46BB-AD5B-57751F28A7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6D190A-3FA1-42C7-B372-249A77238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596CED-DA90-4F8F-9F5D-2BAAD2B21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3BEF-B772-4B0F-A06D-DCF167DEC0CB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091FE0-B67F-42B5-BC26-6C15A7B6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E5D044-68E2-4EEC-BE61-B91BD22A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349D9-3196-4872-B03E-4F425FCAA1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5449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BD264A2-4E7F-411A-9343-FEB9E031D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BCA470-778D-4B9B-9662-F06D1B033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B1A33F-D900-4578-ACA6-FCD395804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3BEF-B772-4B0F-A06D-DCF167DEC0CB}" type="datetimeFigureOut">
              <a:rPr lang="es-MX" smtClean="0"/>
              <a:t>21/09/2022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FE4800-DF05-4991-965F-1DBA4D514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D5D365-A006-4D42-AE90-CDFABD6D6C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349D9-3196-4872-B03E-4F425FCAA12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803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EFD5993-6C42-4CE2-9638-1A5B45D22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78" y="1"/>
            <a:ext cx="9304421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019C8E7-0738-4F13-8D07-5EC65A69CA50}"/>
              </a:ext>
            </a:extLst>
          </p:cNvPr>
          <p:cNvSpPr/>
          <p:nvPr/>
        </p:nvSpPr>
        <p:spPr>
          <a:xfrm>
            <a:off x="188843" y="997565"/>
            <a:ext cx="6211957" cy="4862870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algn="ctr"/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/>
                <a:latin typeface="Hug Me Tight" pitchFamily="50" charset="0"/>
              </a:rPr>
              <a:t>Impacto</a:t>
            </a:r>
          </a:p>
          <a:p>
            <a:pPr algn="ctr"/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/>
                <a:latin typeface="Hug Me Tight" pitchFamily="50" charset="0"/>
              </a:rPr>
              <a:t> </a:t>
            </a:r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/>
                <a:latin typeface="Hug Me Tight" pitchFamily="50" charset="0"/>
              </a:rPr>
              <a:t>de</a:t>
            </a:r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rgbClr val="6A625A"/>
                </a:solidFill>
                <a:effectLst/>
                <a:latin typeface="Hug Me Tight" pitchFamily="50" charset="0"/>
              </a:rPr>
              <a:t> </a:t>
            </a:r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Hug Me Tight" pitchFamily="50" charset="0"/>
              </a:rPr>
              <a:t>los</a:t>
            </a:r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rgbClr val="6A625A"/>
                </a:solidFill>
                <a:effectLst/>
                <a:latin typeface="Hug Me Tight" pitchFamily="50" charset="0"/>
              </a:rPr>
              <a:t> </a:t>
            </a:r>
          </a:p>
          <a:p>
            <a:pPr algn="ctr"/>
            <a:r>
              <a:rPr lang="es-MX" sz="7000" b="0" i="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/>
                <a:latin typeface="Hug Me Tight" pitchFamily="50" charset="0"/>
              </a:rPr>
              <a:t>chicles</a:t>
            </a:r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rgbClr val="F9C3F5"/>
                </a:solidFill>
                <a:effectLst/>
                <a:latin typeface="Hug Me Tight" pitchFamily="50" charset="0"/>
              </a:rPr>
              <a:t> </a:t>
            </a:r>
          </a:p>
          <a:p>
            <a:pPr algn="ctr"/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rgbClr val="1911B3"/>
                </a:solidFill>
                <a:effectLst/>
                <a:latin typeface="Hug Me Tight" pitchFamily="50" charset="0"/>
              </a:rPr>
              <a:t>en</a:t>
            </a:r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rgbClr val="6A625A"/>
                </a:solidFill>
                <a:effectLst/>
                <a:latin typeface="Hug Me Tight" pitchFamily="50" charset="0"/>
              </a:rPr>
              <a:t> </a:t>
            </a:r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Hug Me Tight" pitchFamily="50" charset="0"/>
              </a:rPr>
              <a:t>el</a:t>
            </a:r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rgbClr val="6A625A"/>
                </a:solidFill>
                <a:effectLst/>
                <a:latin typeface="Hug Me Tight" pitchFamily="50" charset="0"/>
              </a:rPr>
              <a:t> </a:t>
            </a:r>
          </a:p>
          <a:p>
            <a:pPr algn="ctr"/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rgbClr val="C02304"/>
                </a:solidFill>
                <a:effectLst/>
                <a:latin typeface="Hug Me Tight" pitchFamily="50" charset="0"/>
              </a:rPr>
              <a:t>medio</a:t>
            </a:r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rgbClr val="6A625A"/>
                </a:solidFill>
                <a:effectLst/>
                <a:latin typeface="Hug Me Tight" pitchFamily="50" charset="0"/>
              </a:rPr>
              <a:t> </a:t>
            </a:r>
            <a:r>
              <a:rPr lang="es-MX" sz="6000" b="0" i="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effectLst/>
                <a:latin typeface="Hug Me Tight" pitchFamily="50" charset="0"/>
              </a:rPr>
              <a:t>ambiente</a:t>
            </a:r>
          </a:p>
        </p:txBody>
      </p:sp>
      <p:pic>
        <p:nvPicPr>
          <p:cNvPr id="2" name="y2mate.com - Modjo  Lady Hear Me Tonight Official Video (1)">
            <a:hlinkClick r:id="" action="ppaction://media"/>
            <a:extLst>
              <a:ext uri="{FF2B5EF4-FFF2-40B4-BE49-F238E27FC236}">
                <a16:creationId xmlns:a16="http://schemas.microsoft.com/office/drawing/2014/main" id="{7F2BD501-DAC3-4A6B-BAD3-3BF7E550B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4988" y="4070959"/>
            <a:ext cx="128062" cy="1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02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crush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4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4A84674-5A89-42A8-A85A-30F08E9FF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4" y="1480457"/>
            <a:ext cx="9968593" cy="510267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719F56D-462B-44F9-AE9D-BCF9BA9F7C39}"/>
              </a:ext>
            </a:extLst>
          </p:cNvPr>
          <p:cNvSpPr/>
          <p:nvPr/>
        </p:nvSpPr>
        <p:spPr>
          <a:xfrm>
            <a:off x="434067" y="274864"/>
            <a:ext cx="11364685" cy="1323439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dirty="0">
                <a:solidFill>
                  <a:schemeClr val="bg1"/>
                </a:solidFill>
                <a:latin typeface="Hug Me Tight" pitchFamily="50" charset="0"/>
              </a:rPr>
              <a:t>Así son los primeros chicles ecológicos que respetan el medio ambiente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B4AEE4-D1FF-4974-AE2C-B60FDE2D6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24" y="3048000"/>
            <a:ext cx="1646038" cy="104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97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000">
        <p15:prstTrans prst="crush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9057D70-E590-476D-92A2-DF19E896A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45" y="1931552"/>
            <a:ext cx="3334598" cy="29948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E961B2F-0B96-45C8-9EA2-61CD4043A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069" y="2195771"/>
            <a:ext cx="4010482" cy="28910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B241C6E-DAF2-4808-BE53-6404F7AE33CB}"/>
              </a:ext>
            </a:extLst>
          </p:cNvPr>
          <p:cNvSpPr txBox="1"/>
          <p:nvPr/>
        </p:nvSpPr>
        <p:spPr>
          <a:xfrm>
            <a:off x="551146" y="743959"/>
            <a:ext cx="10835014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chemeClr val="bg1"/>
                </a:solidFill>
                <a:latin typeface="Hug Me Tight" pitchFamily="50" charset="0"/>
              </a:rPr>
              <a:t>¡Los chicles también contaminan, evítalos!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5CBBD5-7C4D-48D8-857E-8A890B572965}"/>
              </a:ext>
            </a:extLst>
          </p:cNvPr>
          <p:cNvSpPr txBox="1"/>
          <p:nvPr/>
        </p:nvSpPr>
        <p:spPr>
          <a:xfrm>
            <a:off x="296779" y="5670374"/>
            <a:ext cx="11598442" cy="830997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s-MX" sz="4800" dirty="0">
                <a:solidFill>
                  <a:srgbClr val="92D050"/>
                </a:solidFill>
                <a:latin typeface="Script MT Bold" panose="03040602040607080904" pitchFamily="66" charset="0"/>
              </a:rPr>
              <a:t>Campaña 100% libre de plástico de un solo uso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80F8A25-3486-43C3-A71A-E315F5EC1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5568" y="4305113"/>
            <a:ext cx="1899653" cy="12314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BE35CE8-96D9-459D-9C7C-8F5F2E734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989" y="2035350"/>
            <a:ext cx="3031958" cy="26329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21735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crush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742D158-EBDD-4912-83BD-929CF5A84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86" b="3153"/>
          <a:stretch/>
        </p:blipFill>
        <p:spPr>
          <a:xfrm>
            <a:off x="805543" y="478971"/>
            <a:ext cx="10995068" cy="613954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6C1EEF2E-5B3D-48D1-8EDB-205528EF412B}"/>
              </a:ext>
            </a:extLst>
          </p:cNvPr>
          <p:cNvSpPr/>
          <p:nvPr/>
        </p:nvSpPr>
        <p:spPr>
          <a:xfrm>
            <a:off x="391389" y="887186"/>
            <a:ext cx="9754593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s-MX" sz="6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Hug Me Tight" pitchFamily="50" charset="0"/>
              </a:rPr>
              <a:t>¡No tires el chicle al suelo!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19D95BC-4BAA-4001-85D4-14F2D8527583}"/>
              </a:ext>
            </a:extLst>
          </p:cNvPr>
          <p:cNvSpPr/>
          <p:nvPr/>
        </p:nvSpPr>
        <p:spPr>
          <a:xfrm>
            <a:off x="3204983" y="4955152"/>
            <a:ext cx="8165432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MX" sz="30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Hug Me Tight" pitchFamily="50" charset="0"/>
              </a:rPr>
              <a:t>Después de las colillas de cigarro, la goma de mascar es la segunda basura callejera más común.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41E0A6-325D-4F57-B581-7BE3A2E58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547" y="3537619"/>
            <a:ext cx="1841152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6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crush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00EBC5-D744-4D68-8EE9-4F84EE482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87" y="413627"/>
            <a:ext cx="7462141" cy="432886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D3FA6B8-94AE-4E0C-8332-89C639777A24}"/>
              </a:ext>
            </a:extLst>
          </p:cNvPr>
          <p:cNvSpPr/>
          <p:nvPr/>
        </p:nvSpPr>
        <p:spPr>
          <a:xfrm>
            <a:off x="298835" y="5053408"/>
            <a:ext cx="11594330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s-MX" sz="28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La base de goma se puede producir a partir de polímeros naturales, como látex o ceras, o polímeros sintéticos, como acetato de polivinilo o elastómeros sintéticos.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3AC956-764E-499D-AEE3-DB1685076448}"/>
              </a:ext>
            </a:extLst>
          </p:cNvPr>
          <p:cNvSpPr txBox="1"/>
          <p:nvPr/>
        </p:nvSpPr>
        <p:spPr>
          <a:xfrm>
            <a:off x="106330" y="773540"/>
            <a:ext cx="4170947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MX" sz="3200" b="1" dirty="0">
                <a:solidFill>
                  <a:srgbClr val="0070C0"/>
                </a:solidFill>
                <a:latin typeface="Hug Me Tight" pitchFamily="50" charset="0"/>
              </a:rPr>
              <a:t>En la actualidad los chicles suelen producirse a base de goma sintética.</a:t>
            </a:r>
            <a:endParaRPr lang="es-MX" sz="3200" dirty="0">
              <a:latin typeface="Hug Me Tight" pitchFamily="50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F10CE7-3690-474C-AD10-5F6087039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56" y="3510994"/>
            <a:ext cx="1841152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70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6000">
        <p15:prstTrans prst="crush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5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9FB396E-3210-48BD-ABE1-2AC392CBA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33" y="570639"/>
            <a:ext cx="10587211" cy="524233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2BB6805-88D3-4C74-A5D6-7339EA1699F0}"/>
              </a:ext>
            </a:extLst>
          </p:cNvPr>
          <p:cNvSpPr/>
          <p:nvPr/>
        </p:nvSpPr>
        <p:spPr>
          <a:xfrm>
            <a:off x="410891" y="1045028"/>
            <a:ext cx="11519851" cy="938719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s-MX" sz="5500" dirty="0">
                <a:ln>
                  <a:solidFill>
                    <a:srgbClr val="FFFF00"/>
                  </a:solidFill>
                </a:ln>
                <a:solidFill>
                  <a:srgbClr val="1911B3"/>
                </a:solidFill>
                <a:latin typeface="Hug Me Tight" pitchFamily="50" charset="0"/>
              </a:rPr>
              <a:t>¿Cuánto tardan en degradarse?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DBE900D-6AFB-4EB5-9E5D-1245467AE742}"/>
              </a:ext>
            </a:extLst>
          </p:cNvPr>
          <p:cNvSpPr/>
          <p:nvPr/>
        </p:nvSpPr>
        <p:spPr>
          <a:xfrm>
            <a:off x="3705726" y="4020124"/>
            <a:ext cx="7646459" cy="116955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es-MX" sz="35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Hug Me Tight" pitchFamily="50" charset="0"/>
              </a:rPr>
              <a:t>Podrían tardar 5 años como mínimo</a:t>
            </a:r>
            <a:r>
              <a:rPr lang="es-MX" sz="3500" b="1" dirty="0">
                <a:solidFill>
                  <a:srgbClr val="FF0000"/>
                </a:solidFill>
                <a:latin typeface="Hug Me Tight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491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crush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06B46F2-7FC0-4C2D-9057-CF99AA2E8DB6}"/>
              </a:ext>
            </a:extLst>
          </p:cNvPr>
          <p:cNvSpPr/>
          <p:nvPr/>
        </p:nvSpPr>
        <p:spPr>
          <a:xfrm>
            <a:off x="598713" y="204658"/>
            <a:ext cx="1119051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55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Hug Me Tight" pitchFamily="50" charset="0"/>
              </a:rPr>
              <a:t>¿Cómo afectan a los animales?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3448DD-3515-4849-A2A2-C097ED23B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" t="28012"/>
          <a:stretch/>
        </p:blipFill>
        <p:spPr>
          <a:xfrm>
            <a:off x="1524000" y="1395663"/>
            <a:ext cx="8967537" cy="52576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35B6509-98A1-471D-A719-AF80D6AC94A8}"/>
              </a:ext>
            </a:extLst>
          </p:cNvPr>
          <p:cNvSpPr txBox="1"/>
          <p:nvPr/>
        </p:nvSpPr>
        <p:spPr>
          <a:xfrm>
            <a:off x="696684" y="1257942"/>
            <a:ext cx="10994574" cy="175432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Goudy Old Style" panose="02020502050305020303" pitchFamily="18" charset="0"/>
              </a:rPr>
              <a:t>Una vez en el suelo, algunos animales terrestres y acuáticos pueden confundir los chicles presentes en su entorno con comida</a:t>
            </a:r>
            <a:r>
              <a:rPr lang="es-MX" sz="2800" dirty="0">
                <a:solidFill>
                  <a:srgbClr val="FFFF00"/>
                </a:solidFill>
                <a:latin typeface="Hug Me Tight" pitchFamily="50" charset="0"/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1B02FF-98F3-4D8A-A3B6-D0EBF7F8C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848" y="5282959"/>
            <a:ext cx="1841152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5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crush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CF8794B-263E-4C27-84D5-860FF8D70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" y="295751"/>
            <a:ext cx="11426733" cy="6219349"/>
          </a:xfrm>
          <a:prstGeom prst="rect">
            <a:avLst/>
          </a:prstGeom>
          <a:pattFill prst="pct80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4274A3E-C138-42CE-B553-71F9A6E004D5}"/>
              </a:ext>
            </a:extLst>
          </p:cNvPr>
          <p:cNvSpPr txBox="1"/>
          <p:nvPr/>
        </p:nvSpPr>
        <p:spPr>
          <a:xfrm>
            <a:off x="6025020" y="764721"/>
            <a:ext cx="5927493" cy="2246769"/>
          </a:xfrm>
          <a:prstGeom prst="rect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MX" sz="3500" b="1" dirty="0">
                <a:solidFill>
                  <a:srgbClr val="CC00FF"/>
                </a:solidFill>
                <a:latin typeface="Goudy Old Style" panose="02020502050305020303" pitchFamily="18" charset="0"/>
              </a:rPr>
              <a:t>Los chicles sin azúcar pueden contener xilitol, puede tener efectos perjudiciales en </a:t>
            </a:r>
            <a:r>
              <a:rPr lang="es-MX" sz="3500" b="1">
                <a:solidFill>
                  <a:srgbClr val="CC00FF"/>
                </a:solidFill>
                <a:latin typeface="Goudy Old Style" panose="02020502050305020303" pitchFamily="18" charset="0"/>
              </a:rPr>
              <a:t>los perros.</a:t>
            </a:r>
            <a:endParaRPr lang="es-MX" sz="3500" b="1" dirty="0">
              <a:solidFill>
                <a:srgbClr val="CC00FF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5BDC18-395A-407E-A039-BF31F81A6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741" y="3248278"/>
            <a:ext cx="4530050" cy="30300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09216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crush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D971C1-7BB3-4DEC-9F43-109FBCBE2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27" y="117612"/>
            <a:ext cx="10485055" cy="548675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069A5EE-1397-455F-9BD0-E9B722F91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571572"/>
            <a:ext cx="1869454" cy="1381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3F34715-7CF9-4EBB-95C7-959D8D038279}"/>
              </a:ext>
            </a:extLst>
          </p:cNvPr>
          <p:cNvSpPr txBox="1"/>
          <p:nvPr/>
        </p:nvSpPr>
        <p:spPr>
          <a:xfrm>
            <a:off x="368968" y="4432064"/>
            <a:ext cx="11454063" cy="2308324"/>
          </a:xfrm>
          <a:prstGeom prst="rect">
            <a:avLst/>
          </a:prstGeom>
          <a:pattFill prst="narVert">
            <a:fgClr>
              <a:schemeClr val="accent2"/>
            </a:fgClr>
            <a:bgClr>
              <a:schemeClr val="bg1"/>
            </a:bgClr>
          </a:pattFill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3600" b="1">
                <a:solidFill>
                  <a:srgbClr val="C02304"/>
                </a:solidFill>
                <a:latin typeface="Goudy Old Style" panose="02020502050305020303" pitchFamily="18" charset="0"/>
              </a:defRPr>
            </a:lvl1pPr>
          </a:lstStyle>
          <a:p>
            <a:r>
              <a:rPr lang="es-MX" dirty="0"/>
              <a:t>“Pueden sufrir problemas digestivos por obstrucción o intoxicarse por ftalatos, unos compuestos que están presentes en la goma sintética y ocasionan alteraciones hormonales”.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79F783B-1343-4584-BB95-C12EBF196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1897" y="262556"/>
            <a:ext cx="1841152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40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crush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28647A4-E764-4034-BC0D-E8085EE70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21" y="545852"/>
            <a:ext cx="4143554" cy="277151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7D86B28-4E30-4758-9E37-92B4B09A9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42" y="3577389"/>
            <a:ext cx="4929925" cy="27347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6DF77A4-7302-4F73-AA68-11135EB41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252"/>
          <a:stretch/>
        </p:blipFill>
        <p:spPr>
          <a:xfrm>
            <a:off x="4848726" y="425115"/>
            <a:ext cx="6858000" cy="498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21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0">
        <p15:prstTrans prst="crush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34070D6-D242-4A72-A838-4E0905FB5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74052"/>
            <a:ext cx="9464843" cy="6309895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30B1766-B377-42B5-91D6-B63400670295}"/>
              </a:ext>
            </a:extLst>
          </p:cNvPr>
          <p:cNvSpPr/>
          <p:nvPr/>
        </p:nvSpPr>
        <p:spPr>
          <a:xfrm>
            <a:off x="4620126" y="1910659"/>
            <a:ext cx="7363326" cy="1631216"/>
          </a:xfrm>
          <a:prstGeom prst="rect">
            <a:avLst/>
          </a:pr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r"/>
            <a:r>
              <a:rPr lang="es-MX" sz="2500" b="1" dirty="0">
                <a:latin typeface="Comic Sans MS" panose="030F0702030302020204" pitchFamily="66" charset="0"/>
              </a:rPr>
              <a:t>Un chicle en la vía pública puede representar un foco de infección y riesgo para la salud, ya que puede albergar hasta 10 mil bacterias y hongos recogidos</a:t>
            </a:r>
            <a:r>
              <a:rPr lang="es-MX" sz="2500" dirty="0">
                <a:latin typeface="Hug Me Tight" pitchFamily="50" charset="0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F5B689C-FAD9-47E5-BF72-94164CA6436A}"/>
              </a:ext>
            </a:extLst>
          </p:cNvPr>
          <p:cNvSpPr txBox="1"/>
          <p:nvPr/>
        </p:nvSpPr>
        <p:spPr>
          <a:xfrm>
            <a:off x="4620126" y="4860758"/>
            <a:ext cx="7363326" cy="1246495"/>
          </a:xfrm>
          <a:prstGeom prst="rect">
            <a:avLst/>
          </a:prstGeom>
          <a:pattFill prst="pct10">
            <a:fgClr>
              <a:srgbClr val="FF0000"/>
            </a:fgClr>
            <a:bgClr>
              <a:schemeClr val="bg1"/>
            </a:bgClr>
          </a:pattFill>
        </p:spPr>
        <p:txBody>
          <a:bodyPr wrap="square" rtlCol="0">
            <a:spAutoFit/>
          </a:bodyPr>
          <a:lstStyle/>
          <a:p>
            <a:pPr algn="r"/>
            <a:r>
              <a:rPr lang="es-MX" sz="2500" dirty="0"/>
              <a:t> </a:t>
            </a:r>
            <a:r>
              <a:rPr lang="es-MX" sz="2500" b="1" dirty="0">
                <a:latin typeface="Comic Sans MS" panose="030F0702030302020204" pitchFamily="66" charset="0"/>
              </a:rPr>
              <a:t>A esto se suma que el gobierno de la Ciudad de México invierte 75 centavos por cada goma de mascar que despega del piso.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E8D840-CEB2-4C10-8C11-F888A1448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48" y="1294909"/>
            <a:ext cx="1841152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9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crush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251</Words>
  <Application>Microsoft Office PowerPoint</Application>
  <PresentationFormat>Panorámica</PresentationFormat>
  <Paragraphs>22</Paragraphs>
  <Slides>11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Comic Sans MS</vt:lpstr>
      <vt:lpstr>Goudy Old Style</vt:lpstr>
      <vt:lpstr>Hug Me Tight</vt:lpstr>
      <vt:lpstr>Script MT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Monica Martinez Reynoso</dc:creator>
  <cp:lastModifiedBy>Monica Martinez Reynoso</cp:lastModifiedBy>
  <cp:revision>33</cp:revision>
  <dcterms:created xsi:type="dcterms:W3CDTF">2022-09-12T20:46:39Z</dcterms:created>
  <dcterms:modified xsi:type="dcterms:W3CDTF">2022-09-21T22:07:16Z</dcterms:modified>
</cp:coreProperties>
</file>