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4" r:id="rId5"/>
    <p:sldId id="263" r:id="rId6"/>
    <p:sldId id="258" r:id="rId7"/>
    <p:sldId id="260" r:id="rId8"/>
    <p:sldId id="261"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1" d="100"/>
          <a:sy n="81" d="100"/>
        </p:scale>
        <p:origin x="114"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919405C-D796-4424-B035-5A767B8E8BF6}" type="datetimeFigureOut">
              <a:rPr lang="es-MX" smtClean="0"/>
              <a:t>06/09/2022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5835B93-EDFD-4C3E-B725-DD4DB018E8CA}" type="slidenum">
              <a:rPr lang="es-MX" smtClean="0"/>
              <a:t>‹Nº›</a:t>
            </a:fld>
            <a:endParaRPr lang="es-MX"/>
          </a:p>
        </p:txBody>
      </p:sp>
    </p:spTree>
    <p:extLst>
      <p:ext uri="{BB962C8B-B14F-4D97-AF65-F5344CB8AC3E}">
        <p14:creationId xmlns:p14="http://schemas.microsoft.com/office/powerpoint/2010/main" val="2671851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919405C-D796-4424-B035-5A767B8E8BF6}" type="datetimeFigureOut">
              <a:rPr lang="es-MX" smtClean="0"/>
              <a:t>06/09/2022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5835B93-EDFD-4C3E-B725-DD4DB018E8CA}" type="slidenum">
              <a:rPr lang="es-MX" smtClean="0"/>
              <a:t>‹Nº›</a:t>
            </a:fld>
            <a:endParaRPr lang="es-MX"/>
          </a:p>
        </p:txBody>
      </p:sp>
    </p:spTree>
    <p:extLst>
      <p:ext uri="{BB962C8B-B14F-4D97-AF65-F5344CB8AC3E}">
        <p14:creationId xmlns:p14="http://schemas.microsoft.com/office/powerpoint/2010/main" val="4207090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919405C-D796-4424-B035-5A767B8E8BF6}" type="datetimeFigureOut">
              <a:rPr lang="es-MX" smtClean="0"/>
              <a:t>06/09/2022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5835B93-EDFD-4C3E-B725-DD4DB018E8CA}" type="slidenum">
              <a:rPr lang="es-MX" smtClean="0"/>
              <a:t>‹Nº›</a:t>
            </a:fld>
            <a:endParaRPr lang="es-MX"/>
          </a:p>
        </p:txBody>
      </p:sp>
    </p:spTree>
    <p:extLst>
      <p:ext uri="{BB962C8B-B14F-4D97-AF65-F5344CB8AC3E}">
        <p14:creationId xmlns:p14="http://schemas.microsoft.com/office/powerpoint/2010/main" val="1561932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919405C-D796-4424-B035-5A767B8E8BF6}" type="datetimeFigureOut">
              <a:rPr lang="es-MX" smtClean="0"/>
              <a:t>06/09/2022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5835B93-EDFD-4C3E-B725-DD4DB018E8CA}" type="slidenum">
              <a:rPr lang="es-MX" smtClean="0"/>
              <a:t>‹Nº›</a:t>
            </a:fld>
            <a:endParaRPr lang="es-MX"/>
          </a:p>
        </p:txBody>
      </p:sp>
    </p:spTree>
    <p:extLst>
      <p:ext uri="{BB962C8B-B14F-4D97-AF65-F5344CB8AC3E}">
        <p14:creationId xmlns:p14="http://schemas.microsoft.com/office/powerpoint/2010/main" val="273940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919405C-D796-4424-B035-5A767B8E8BF6}" type="datetimeFigureOut">
              <a:rPr lang="es-MX" smtClean="0"/>
              <a:t>06/09/2022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5835B93-EDFD-4C3E-B725-DD4DB018E8CA}" type="slidenum">
              <a:rPr lang="es-MX" smtClean="0"/>
              <a:t>‹Nº›</a:t>
            </a:fld>
            <a:endParaRPr lang="es-MX"/>
          </a:p>
        </p:txBody>
      </p:sp>
    </p:spTree>
    <p:extLst>
      <p:ext uri="{BB962C8B-B14F-4D97-AF65-F5344CB8AC3E}">
        <p14:creationId xmlns:p14="http://schemas.microsoft.com/office/powerpoint/2010/main" val="380131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919405C-D796-4424-B035-5A767B8E8BF6}" type="datetimeFigureOut">
              <a:rPr lang="es-MX" smtClean="0"/>
              <a:t>06/09/2022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5835B93-EDFD-4C3E-B725-DD4DB018E8CA}" type="slidenum">
              <a:rPr lang="es-MX" smtClean="0"/>
              <a:t>‹Nº›</a:t>
            </a:fld>
            <a:endParaRPr lang="es-MX"/>
          </a:p>
        </p:txBody>
      </p:sp>
    </p:spTree>
    <p:extLst>
      <p:ext uri="{BB962C8B-B14F-4D97-AF65-F5344CB8AC3E}">
        <p14:creationId xmlns:p14="http://schemas.microsoft.com/office/powerpoint/2010/main" val="382914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919405C-D796-4424-B035-5A767B8E8BF6}" type="datetimeFigureOut">
              <a:rPr lang="es-MX" smtClean="0"/>
              <a:t>06/09/2022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5835B93-EDFD-4C3E-B725-DD4DB018E8CA}" type="slidenum">
              <a:rPr lang="es-MX" smtClean="0"/>
              <a:t>‹Nº›</a:t>
            </a:fld>
            <a:endParaRPr lang="es-MX"/>
          </a:p>
        </p:txBody>
      </p:sp>
    </p:spTree>
    <p:extLst>
      <p:ext uri="{BB962C8B-B14F-4D97-AF65-F5344CB8AC3E}">
        <p14:creationId xmlns:p14="http://schemas.microsoft.com/office/powerpoint/2010/main" val="1822492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919405C-D796-4424-B035-5A767B8E8BF6}" type="datetimeFigureOut">
              <a:rPr lang="es-MX" smtClean="0"/>
              <a:t>06/09/2022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5835B93-EDFD-4C3E-B725-DD4DB018E8CA}" type="slidenum">
              <a:rPr lang="es-MX" smtClean="0"/>
              <a:t>‹Nº›</a:t>
            </a:fld>
            <a:endParaRPr lang="es-MX"/>
          </a:p>
        </p:txBody>
      </p:sp>
    </p:spTree>
    <p:extLst>
      <p:ext uri="{BB962C8B-B14F-4D97-AF65-F5344CB8AC3E}">
        <p14:creationId xmlns:p14="http://schemas.microsoft.com/office/powerpoint/2010/main" val="409715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9405C-D796-4424-B035-5A767B8E8BF6}" type="datetimeFigureOut">
              <a:rPr lang="es-MX" smtClean="0"/>
              <a:t>06/09/2022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5835B93-EDFD-4C3E-B725-DD4DB018E8CA}" type="slidenum">
              <a:rPr lang="es-MX" smtClean="0"/>
              <a:t>‹Nº›</a:t>
            </a:fld>
            <a:endParaRPr lang="es-MX"/>
          </a:p>
        </p:txBody>
      </p:sp>
    </p:spTree>
    <p:extLst>
      <p:ext uri="{BB962C8B-B14F-4D97-AF65-F5344CB8AC3E}">
        <p14:creationId xmlns:p14="http://schemas.microsoft.com/office/powerpoint/2010/main" val="277198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919405C-D796-4424-B035-5A767B8E8BF6}" type="datetimeFigureOut">
              <a:rPr lang="es-MX" smtClean="0"/>
              <a:t>06/09/2022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5835B93-EDFD-4C3E-B725-DD4DB018E8CA}" type="slidenum">
              <a:rPr lang="es-MX" smtClean="0"/>
              <a:t>‹Nº›</a:t>
            </a:fld>
            <a:endParaRPr lang="es-MX"/>
          </a:p>
        </p:txBody>
      </p:sp>
    </p:spTree>
    <p:extLst>
      <p:ext uri="{BB962C8B-B14F-4D97-AF65-F5344CB8AC3E}">
        <p14:creationId xmlns:p14="http://schemas.microsoft.com/office/powerpoint/2010/main" val="90395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919405C-D796-4424-B035-5A767B8E8BF6}" type="datetimeFigureOut">
              <a:rPr lang="es-MX" smtClean="0"/>
              <a:t>06/09/2022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5835B93-EDFD-4C3E-B725-DD4DB018E8CA}" type="slidenum">
              <a:rPr lang="es-MX" smtClean="0"/>
              <a:t>‹Nº›</a:t>
            </a:fld>
            <a:endParaRPr lang="es-MX"/>
          </a:p>
        </p:txBody>
      </p:sp>
    </p:spTree>
    <p:extLst>
      <p:ext uri="{BB962C8B-B14F-4D97-AF65-F5344CB8AC3E}">
        <p14:creationId xmlns:p14="http://schemas.microsoft.com/office/powerpoint/2010/main" val="2488386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9405C-D796-4424-B035-5A767B8E8BF6}" type="datetimeFigureOut">
              <a:rPr lang="es-MX" smtClean="0"/>
              <a:t>06/09/2022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35B93-EDFD-4C3E-B725-DD4DB018E8CA}" type="slidenum">
              <a:rPr lang="es-MX" smtClean="0"/>
              <a:t>‹Nº›</a:t>
            </a:fld>
            <a:endParaRPr lang="es-MX"/>
          </a:p>
        </p:txBody>
      </p:sp>
    </p:spTree>
    <p:extLst>
      <p:ext uri="{BB962C8B-B14F-4D97-AF65-F5344CB8AC3E}">
        <p14:creationId xmlns:p14="http://schemas.microsoft.com/office/powerpoint/2010/main" val="4802686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12.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gif"/><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23RF- Millones de fotos, vectores, vídeos y archivos de música para  inspirar tus… | Simbolos patrios de mexico, Muñequitas mexicanas con  nombres, Marcos para fo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4"/>
            <a:ext cx="12198214" cy="6827174"/>
          </a:xfrm>
          <a:prstGeom prst="rect">
            <a:avLst/>
          </a:prstGeom>
          <a:noFill/>
          <a:extLst>
            <a:ext uri="{909E8E84-426E-40DD-AFC4-6F175D3DCCD1}">
              <a14:hiddenFill xmlns:a14="http://schemas.microsoft.com/office/drawing/2010/main">
                <a:solidFill>
                  <a:srgbClr val="FFFFFF"/>
                </a:solidFill>
              </a14:hiddenFill>
            </a:ext>
          </a:extLst>
        </p:spPr>
      </p:pic>
      <p:sp>
        <p:nvSpPr>
          <p:cNvPr id="13" name="Título 2"/>
          <p:cNvSpPr>
            <a:spLocks noGrp="1"/>
          </p:cNvSpPr>
          <p:nvPr>
            <p:ph type="ctrTitle"/>
          </p:nvPr>
        </p:nvSpPr>
        <p:spPr>
          <a:xfrm>
            <a:off x="2378960" y="812594"/>
            <a:ext cx="6580230" cy="4906174"/>
          </a:xfrm>
          <a:blipFill dpi="0" rotWithShape="1">
            <a:blip r:embed="rId5">
              <a:extLst>
                <a:ext uri="{28A0092B-C50C-407E-A947-70E740481C1C}">
                  <a14:useLocalDpi xmlns:a14="http://schemas.microsoft.com/office/drawing/2010/main" val="0"/>
                </a:ext>
              </a:extLst>
            </a:blip>
            <a:srcRect/>
            <a:stretch>
              <a:fillRect/>
            </a:stretch>
          </a:blipFill>
        </p:spPr>
        <p:txBody>
          <a:bodyPr>
            <a:noAutofit/>
          </a:bodyPr>
          <a:lstStyle/>
          <a:p>
            <a:r>
              <a:rPr lang="es-MX" sz="6600" dirty="0">
                <a:solidFill>
                  <a:srgbClr val="00B050"/>
                </a:solidFill>
                <a:latin typeface="Bernard MT Condensed" panose="02050806060905020404" pitchFamily="18" charset="0"/>
              </a:rPr>
              <a:t>      15 de</a:t>
            </a:r>
            <a:br>
              <a:rPr lang="es-MX" sz="6600" dirty="0">
                <a:solidFill>
                  <a:schemeClr val="bg1"/>
                </a:solidFill>
                <a:latin typeface="Bernard MT Condensed" panose="02050806060905020404" pitchFamily="18" charset="0"/>
              </a:rPr>
            </a:br>
            <a:r>
              <a:rPr lang="es-MX" sz="6600" dirty="0">
                <a:solidFill>
                  <a:schemeClr val="bg1"/>
                </a:solidFill>
                <a:latin typeface="Bernard MT Condensed" panose="02050806060905020404" pitchFamily="18" charset="0"/>
              </a:rPr>
              <a:t>         septiembre </a:t>
            </a:r>
            <a:br>
              <a:rPr lang="es-MX" sz="6600" dirty="0">
                <a:solidFill>
                  <a:schemeClr val="bg1"/>
                </a:solidFill>
                <a:latin typeface="Bernard MT Condensed" panose="02050806060905020404" pitchFamily="18" charset="0"/>
              </a:rPr>
            </a:br>
            <a:r>
              <a:rPr lang="es-MX" sz="6600" dirty="0">
                <a:solidFill>
                  <a:schemeClr val="bg1"/>
                </a:solidFill>
                <a:latin typeface="Bernard MT Condensed" panose="02050806060905020404" pitchFamily="18" charset="0"/>
              </a:rPr>
              <a:t>     Sin</a:t>
            </a:r>
            <a:br>
              <a:rPr lang="es-MX" sz="6600" dirty="0">
                <a:solidFill>
                  <a:schemeClr val="bg1"/>
                </a:solidFill>
                <a:latin typeface="Bernard MT Condensed" panose="02050806060905020404" pitchFamily="18" charset="0"/>
              </a:rPr>
            </a:br>
            <a:r>
              <a:rPr lang="es-MX" sz="6600" dirty="0">
                <a:solidFill>
                  <a:schemeClr val="bg1"/>
                </a:solidFill>
                <a:latin typeface="Bernard MT Condensed" panose="02050806060905020404" pitchFamily="18" charset="0"/>
              </a:rPr>
              <a:t>       </a:t>
            </a:r>
            <a:r>
              <a:rPr lang="es-MX" sz="6600" dirty="0">
                <a:solidFill>
                  <a:srgbClr val="FF0000"/>
                </a:solidFill>
                <a:latin typeface="Bernard MT Condensed" panose="02050806060905020404" pitchFamily="18" charset="0"/>
              </a:rPr>
              <a:t>pirotecnia</a:t>
            </a:r>
            <a:br>
              <a:rPr lang="es-MX" sz="6600" dirty="0">
                <a:solidFill>
                  <a:schemeClr val="bg1"/>
                </a:solidFill>
              </a:rPr>
            </a:br>
            <a:endParaRPr lang="es-MX" sz="6600" dirty="0">
              <a:solidFill>
                <a:schemeClr val="bg1"/>
              </a:solidFill>
            </a:endParaRPr>
          </a:p>
        </p:txBody>
      </p:sp>
      <p:pic>
        <p:nvPicPr>
          <p:cNvPr id="9" name="Imagen 8"/>
          <p:cNvPicPr>
            <a:picLocks noChangeAspect="1"/>
          </p:cNvPicPr>
          <p:nvPr/>
        </p:nvPicPr>
        <p:blipFill>
          <a:blip r:embed="rId6"/>
          <a:stretch>
            <a:fillRect/>
          </a:stretch>
        </p:blipFill>
        <p:spPr>
          <a:xfrm>
            <a:off x="307975" y="1018210"/>
            <a:ext cx="2047016" cy="2019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a:extLst>
              <a:ext uri="{FF2B5EF4-FFF2-40B4-BE49-F238E27FC236}">
                <a16:creationId xmlns:a16="http://schemas.microsoft.com/office/drawing/2014/main" id="{3C1A7628-1175-440C-AFB4-FCE59AF29161}"/>
              </a:ext>
            </a:extLst>
          </p:cNvPr>
          <p:cNvPicPr>
            <a:picLocks noChangeAspect="1"/>
          </p:cNvPicPr>
          <p:nvPr/>
        </p:nvPicPr>
        <p:blipFill rotWithShape="1">
          <a:blip r:embed="rId7"/>
          <a:srcRect t="1916" r="-1" b="6582"/>
          <a:stretch/>
        </p:blipFill>
        <p:spPr>
          <a:xfrm>
            <a:off x="9055829" y="4775210"/>
            <a:ext cx="2676685" cy="1744904"/>
          </a:xfrm>
          <a:prstGeom prst="rect">
            <a:avLst/>
          </a:prstGeom>
          <a:ln>
            <a:noFill/>
          </a:ln>
          <a:effectLst>
            <a:outerShdw blurRad="190500" algn="tl" rotWithShape="0">
              <a:srgbClr val="000000">
                <a:alpha val="70000"/>
              </a:srgbClr>
            </a:outerShdw>
          </a:effectLst>
        </p:spPr>
      </p:pic>
      <p:sp>
        <p:nvSpPr>
          <p:cNvPr id="8" name="AutoShape 8" descr="Prohibición de fuegos artificiales y petardos: vector de stock (libre de  regalías) 1855273069 | Shutter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6" name="AutoShape 10" descr="El caribe mexicano no detonará pirotecnia este 15 de septiembre, ¡te  contamos los detalles! - Diario de Xalapa | Noticias Locales, Policiacas,  sobre México, Veracruz, y el Mun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7" name="Imagen 16"/>
          <p:cNvPicPr>
            <a:picLocks noChangeAspect="1"/>
          </p:cNvPicPr>
          <p:nvPr/>
        </p:nvPicPr>
        <p:blipFill>
          <a:blip r:embed="rId8"/>
          <a:stretch>
            <a:fillRect/>
          </a:stretch>
        </p:blipFill>
        <p:spPr>
          <a:xfrm>
            <a:off x="8741664" y="107122"/>
            <a:ext cx="2990850" cy="2795616"/>
          </a:xfrm>
          <a:prstGeom prst="ellipse">
            <a:avLst/>
          </a:prstGeom>
          <a:ln>
            <a:noFill/>
          </a:ln>
          <a:effectLst>
            <a:softEdge rad="112500"/>
          </a:effectLst>
        </p:spPr>
      </p:pic>
      <p:pic>
        <p:nvPicPr>
          <p:cNvPr id="18" name="Imagen 17"/>
          <p:cNvPicPr>
            <a:picLocks noChangeAspect="1"/>
          </p:cNvPicPr>
          <p:nvPr/>
        </p:nvPicPr>
        <p:blipFill>
          <a:blip r:embed="rId9"/>
          <a:stretch>
            <a:fillRect/>
          </a:stretch>
        </p:blipFill>
        <p:spPr>
          <a:xfrm>
            <a:off x="2689715" y="1699226"/>
            <a:ext cx="2174959" cy="2352317"/>
          </a:xfrm>
          <a:prstGeom prst="ellipse">
            <a:avLst/>
          </a:prstGeom>
          <a:ln>
            <a:solidFill>
              <a:schemeClr val="bg1"/>
            </a:solidFill>
          </a:ln>
          <a:effectLst>
            <a:softEdge rad="112500"/>
          </a:effectLst>
        </p:spPr>
      </p:pic>
      <p:pic>
        <p:nvPicPr>
          <p:cNvPr id="19" name="Imagen 18"/>
          <p:cNvPicPr>
            <a:picLocks noChangeAspect="1"/>
          </p:cNvPicPr>
          <p:nvPr/>
        </p:nvPicPr>
        <p:blipFill>
          <a:blip r:embed="rId10"/>
          <a:stretch>
            <a:fillRect/>
          </a:stretch>
        </p:blipFill>
        <p:spPr>
          <a:xfrm>
            <a:off x="2475599" y="4591652"/>
            <a:ext cx="6580230" cy="2088884"/>
          </a:xfrm>
          <a:prstGeom prst="rect">
            <a:avLst/>
          </a:prstGeom>
          <a:ln>
            <a:noFill/>
          </a:ln>
          <a:effectLst>
            <a:softEdge rad="112500"/>
          </a:effectLst>
        </p:spPr>
      </p:pic>
      <p:pic>
        <p:nvPicPr>
          <p:cNvPr id="15" name="Imagen 14"/>
          <p:cNvPicPr>
            <a:picLocks noChangeAspect="1"/>
          </p:cNvPicPr>
          <p:nvPr/>
        </p:nvPicPr>
        <p:blipFill>
          <a:blip r:embed="rId11"/>
          <a:stretch>
            <a:fillRect/>
          </a:stretch>
        </p:blipFill>
        <p:spPr>
          <a:xfrm>
            <a:off x="27672" y="3929136"/>
            <a:ext cx="2562532" cy="2647950"/>
          </a:xfrm>
          <a:prstGeom prst="ellipse">
            <a:avLst/>
          </a:prstGeom>
          <a:ln>
            <a:noFill/>
          </a:ln>
          <a:effectLst>
            <a:softEdge rad="112500"/>
          </a:effectLst>
        </p:spPr>
      </p:pic>
      <p:pic>
        <p:nvPicPr>
          <p:cNvPr id="20" name="y2mate.com - Tarzan  En Mi Corazón Estarás  Versión Película  Letra">
            <a:hlinkClick r:id="" action="ppaction://media"/>
          </p:cNvPr>
          <p:cNvPicPr>
            <a:picLocks noChangeAspect="1"/>
          </p:cNvPicPr>
          <p:nvPr>
            <a:audioFile r:link="rId1"/>
            <p:extLst>
              <p:ext uri="{DAA4B4D4-6D71-4841-9C94-3DE7FCFB9230}">
                <p14:media xmlns:p14="http://schemas.microsoft.com/office/powerpoint/2010/main" r:embed="rId2">
                  <p14:trim st="6753"/>
                </p14:media>
              </p:ext>
            </p:extLst>
          </p:nvPr>
        </p:nvPicPr>
        <p:blipFill>
          <a:blip r:embed="rId12"/>
          <a:stretch>
            <a:fillRect/>
          </a:stretch>
        </p:blipFill>
        <p:spPr>
          <a:xfrm>
            <a:off x="1274421" y="5058222"/>
            <a:ext cx="313047" cy="313047"/>
          </a:xfrm>
          <a:prstGeom prst="rect">
            <a:avLst/>
          </a:prstGeom>
        </p:spPr>
      </p:pic>
    </p:spTree>
    <p:extLst>
      <p:ext uri="{BB962C8B-B14F-4D97-AF65-F5344CB8AC3E}">
        <p14:creationId xmlns:p14="http://schemas.microsoft.com/office/powerpoint/2010/main" val="801588997"/>
      </p:ext>
    </p:extLst>
  </p:cSld>
  <p:clrMapOvr>
    <a:masterClrMapping/>
  </p:clrMapOvr>
  <mc:AlternateContent xmlns:mc="http://schemas.openxmlformats.org/markup-compatibility/2006" xmlns:p14="http://schemas.microsoft.com/office/powerpoint/2010/main">
    <mc:Choice Requires="p14">
      <p:transition spd="slow" p14:dur="1500" advClick="0" advTm="5000">
        <p14:window dir="ver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17"/>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15"/>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1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19" repeatCount="indefinite" fill="remove" display="0">
                  <p:stCondLst>
                    <p:cond delay="indefinite"/>
                  </p:stCondLst>
                  <p:endCondLst>
                    <p:cond evt="onStopAudio" delay="0">
                      <p:tgtEl>
                        <p:sldTgt/>
                      </p:tgtEl>
                    </p:cond>
                  </p:endCondLst>
                </p:cTn>
                <p:tgtEl>
                  <p:spTgt spid="20"/>
                </p:tgtEl>
              </p:cMediaNode>
            </p:audio>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D412A68-FFE1-427F-9234-100CBF57650D}"/>
              </a:ext>
            </a:extLst>
          </p:cNvPr>
          <p:cNvPicPr>
            <a:picLocks noChangeAspect="1"/>
          </p:cNvPicPr>
          <p:nvPr/>
        </p:nvPicPr>
        <p:blipFill>
          <a:blip r:embed="rId2"/>
          <a:stretch>
            <a:fillRect/>
          </a:stretch>
        </p:blipFill>
        <p:spPr>
          <a:xfrm>
            <a:off x="0" y="0"/>
            <a:ext cx="12192000" cy="6645520"/>
          </a:xfrm>
          <a:prstGeom prst="rect">
            <a:avLst/>
          </a:prstGeom>
        </p:spPr>
      </p:pic>
      <p:pic>
        <p:nvPicPr>
          <p:cNvPr id="2050" name="Picture 2" descr="Vas a tronar cohetes este 15 de septiembre? Aquí algunas recomendaciones  para evitar accidentes con la pirotecnia - Almomento | Noticias,  información nacional e internaciona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47898" y="2018805"/>
            <a:ext cx="7133096" cy="40160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Imagen 4" descr="IT DE ZACATEPEC: octubre 2020"/>
          <p:cNvPicPr/>
          <p:nvPr/>
        </p:nvPicPr>
        <p:blipFill rotWithShape="1">
          <a:blip r:embed="rId4">
            <a:extLst>
              <a:ext uri="{28A0092B-C50C-407E-A947-70E740481C1C}">
                <a14:useLocalDpi xmlns:a14="http://schemas.microsoft.com/office/drawing/2010/main" val="0"/>
              </a:ext>
            </a:extLst>
          </a:blip>
          <a:srcRect t="7353"/>
          <a:stretch/>
        </p:blipFill>
        <p:spPr bwMode="auto">
          <a:xfrm>
            <a:off x="10045735" y="176415"/>
            <a:ext cx="1957375" cy="2025871"/>
          </a:xfrm>
          <a:prstGeom prst="ellipse">
            <a:avLst/>
          </a:prstGeom>
          <a:ln>
            <a:noFill/>
          </a:ln>
          <a:effectLst>
            <a:softEdge rad="112500"/>
          </a:effectLst>
          <a:extLst>
            <a:ext uri="{53640926-AAD7-44D8-BBD7-CCE9431645EC}">
              <a14:shadowObscured xmlns:a14="http://schemas.microsoft.com/office/drawing/2010/main"/>
            </a:ext>
          </a:extLst>
        </p:spPr>
      </p:pic>
      <p:pic>
        <p:nvPicPr>
          <p:cNvPr id="6" name="Imagen 5" descr="Presentación de PowerPoint"/>
          <p:cNvPicPr/>
          <p:nvPr/>
        </p:nvPicPr>
        <p:blipFill>
          <a:blip r:embed="rId5">
            <a:extLst>
              <a:ext uri="{28A0092B-C50C-407E-A947-70E740481C1C}">
                <a14:useLocalDpi xmlns:a14="http://schemas.microsoft.com/office/drawing/2010/main" val="0"/>
              </a:ext>
            </a:extLst>
          </a:blip>
          <a:srcRect/>
          <a:stretch>
            <a:fillRect/>
          </a:stretch>
        </p:blipFill>
        <p:spPr bwMode="auto">
          <a:xfrm>
            <a:off x="339411" y="4713669"/>
            <a:ext cx="3009095" cy="1736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19394431"/>
      </p:ext>
    </p:extLst>
  </p:cSld>
  <p:clrMapOvr>
    <a:masterClrMapping/>
  </p:clrMapOvr>
  <mc:AlternateContent xmlns:mc="http://schemas.openxmlformats.org/markup-compatibility/2006">
    <mc:Choice xmlns:p14="http://schemas.microsoft.com/office/powerpoint/2010/main" Requires="p14">
      <p:transition spd="slow" p14:dur="1500" advClick="0" advTm="12000">
        <p14:window dir="vert"/>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par>
                                <p:cTn id="7" presetID="6" presetClass="emph" presetSubtype="0" fill="hold" nodeType="withEffect">
                                  <p:stCondLst>
                                    <p:cond delay="0"/>
                                  </p:stCondLst>
                                  <p:childTnLst>
                                    <p:animScale>
                                      <p:cBhvr>
                                        <p:cTn id="8"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0" name="Picture 8" descr="Pin de MAYRA RAMOS en poster | Arte de jardín de infantes, Arte de  jardines, Jardin de infa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338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IT DE ZACATEPEC: octubre 2020"/>
          <p:cNvPicPr/>
          <p:nvPr/>
        </p:nvPicPr>
        <p:blipFill rotWithShape="1">
          <a:blip r:embed="rId3">
            <a:extLst>
              <a:ext uri="{28A0092B-C50C-407E-A947-70E740481C1C}">
                <a14:useLocalDpi xmlns:a14="http://schemas.microsoft.com/office/drawing/2010/main" val="0"/>
              </a:ext>
            </a:extLst>
          </a:blip>
          <a:srcRect t="7353"/>
          <a:stretch/>
        </p:blipFill>
        <p:spPr bwMode="auto">
          <a:xfrm>
            <a:off x="8926636" y="1675253"/>
            <a:ext cx="1943133" cy="1761056"/>
          </a:xfrm>
          <a:prstGeom prst="ellipse">
            <a:avLst/>
          </a:prstGeom>
          <a:ln>
            <a:noFill/>
          </a:ln>
          <a:effectLst>
            <a:softEdge rad="112500"/>
          </a:effectLst>
          <a:extLst>
            <a:ext uri="{53640926-AAD7-44D8-BBD7-CCE9431645EC}">
              <a14:shadowObscured xmlns:a14="http://schemas.microsoft.com/office/drawing/2010/main"/>
            </a:ext>
          </a:extLst>
        </p:spPr>
      </p:pic>
      <p:pic>
        <p:nvPicPr>
          <p:cNvPr id="7" name="Marcador de contenido 6"/>
          <p:cNvPicPr>
            <a:picLocks noGrp="1" noChangeAspect="1"/>
          </p:cNvPicPr>
          <p:nvPr>
            <p:ph idx="1"/>
          </p:nvPr>
        </p:nvPicPr>
        <p:blipFill>
          <a:blip r:embed="rId4"/>
          <a:stretch>
            <a:fillRect/>
          </a:stretch>
        </p:blipFill>
        <p:spPr>
          <a:xfrm>
            <a:off x="2896144" y="1748351"/>
            <a:ext cx="5549901" cy="4948662"/>
          </a:xfrm>
          <a:prstGeom prst="rect">
            <a:avLst/>
          </a:prstGeom>
        </p:spPr>
      </p:pic>
    </p:spTree>
    <p:extLst>
      <p:ext uri="{BB962C8B-B14F-4D97-AF65-F5344CB8AC3E}">
        <p14:creationId xmlns:p14="http://schemas.microsoft.com/office/powerpoint/2010/main" val="3369645095"/>
      </p:ext>
    </p:extLst>
  </p:cSld>
  <p:clrMapOvr>
    <a:masterClrMapping/>
  </p:clrMapOvr>
  <mc:AlternateContent xmlns:mc="http://schemas.openxmlformats.org/markup-compatibility/2006">
    <mc:Choice xmlns:p14="http://schemas.microsoft.com/office/powerpoint/2010/main" Requires="p14">
      <p:transition spd="slow" p14:dur="1500" advClick="0" advTm="10000">
        <p14:window dir="vert"/>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Estrés por truenos y pirotecnia en perros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2844" y="2107798"/>
            <a:ext cx="6382565" cy="33269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16" name="Picture 20" descr="Tome precauciones: Pirotecnia afecta a las mascotas – Diario La Ho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8530"/>
            <a:ext cx="3553736" cy="24350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4"/>
          <a:stretch>
            <a:fillRect/>
          </a:stretch>
        </p:blipFill>
        <p:spPr>
          <a:xfrm>
            <a:off x="6671578" y="4832227"/>
            <a:ext cx="3155928" cy="1775209"/>
          </a:xfrm>
          <a:prstGeom prst="rect">
            <a:avLst/>
          </a:prstGeom>
          <a:ln>
            <a:noFill/>
          </a:ln>
          <a:effectLst>
            <a:softEdge rad="112500"/>
          </a:effectLst>
        </p:spPr>
      </p:pic>
      <p:sp>
        <p:nvSpPr>
          <p:cNvPr id="2" name="Título 1"/>
          <p:cNvSpPr>
            <a:spLocks noGrp="1"/>
          </p:cNvSpPr>
          <p:nvPr>
            <p:ph type="title"/>
          </p:nvPr>
        </p:nvSpPr>
        <p:spPr>
          <a:blipFill dpi="0" rotWithShape="1">
            <a:blip r:embed="rId5">
              <a:extLst>
                <a:ext uri="{28A0092B-C50C-407E-A947-70E740481C1C}">
                  <a14:useLocalDpi xmlns:a14="http://schemas.microsoft.com/office/drawing/2010/main" val="0"/>
                </a:ext>
              </a:extLst>
            </a:blip>
            <a:srcRect/>
            <a:stretch>
              <a:fillRect/>
            </a:stretch>
          </a:blipFill>
        </p:spPr>
        <p:txBody>
          <a:bodyPr>
            <a:normAutofit fontScale="90000"/>
          </a:bodyPr>
          <a:lstStyle/>
          <a:p>
            <a:r>
              <a:rPr lang="es-MX" sz="4000" dirty="0">
                <a:latin typeface="Bernard MT Condensed" panose="02050806060905020404" pitchFamily="18" charset="0"/>
              </a:rPr>
              <a:t>               </a:t>
            </a:r>
            <a:r>
              <a:rPr lang="es-MX" dirty="0">
                <a:solidFill>
                  <a:schemeClr val="bg1"/>
                </a:solidFill>
                <a:latin typeface="Bernard MT Condensed" panose="02050806060905020404" pitchFamily="18" charset="0"/>
              </a:rPr>
              <a:t>ASI PASAN LAS FIESTAS CON PIROTECNIA LOS</a:t>
            </a:r>
            <a:br>
              <a:rPr lang="es-MX" dirty="0">
                <a:solidFill>
                  <a:schemeClr val="bg1"/>
                </a:solidFill>
                <a:latin typeface="Bernard MT Condensed" panose="02050806060905020404" pitchFamily="18" charset="0"/>
              </a:rPr>
            </a:br>
            <a:r>
              <a:rPr lang="es-MX" dirty="0">
                <a:solidFill>
                  <a:schemeClr val="bg1"/>
                </a:solidFill>
                <a:latin typeface="Bernard MT Condensed" panose="02050806060905020404" pitchFamily="18" charset="0"/>
              </a:rPr>
              <a:t>                             PERRITOS</a:t>
            </a:r>
          </a:p>
        </p:txBody>
      </p:sp>
      <p:pic>
        <p:nvPicPr>
          <p:cNvPr id="4098" name="Picture 2" descr="Pirotecnia y sus consecuencias en animales - Clínica Veterinaria Galán"/>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940045" y="1595678"/>
            <a:ext cx="2864196" cy="21481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Informe técnico veterinario sobre los efectos de la pirotecnia en animales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0268" y="1690688"/>
            <a:ext cx="3305578" cy="2199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AutoShape 6" descr="Cómo proteger a las mascotas de los fuegos artificiales | Ciudadanos | La  Voz del Interi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12" descr="Pirotecnia y perros - 💣¿Miedo a los petardos? Descubre cómo ayudar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7" name="Imagen 6"/>
          <p:cNvPicPr>
            <a:picLocks noChangeAspect="1"/>
          </p:cNvPicPr>
          <p:nvPr/>
        </p:nvPicPr>
        <p:blipFill>
          <a:blip r:embed="rId8"/>
          <a:stretch>
            <a:fillRect/>
          </a:stretch>
        </p:blipFill>
        <p:spPr>
          <a:xfrm>
            <a:off x="220346" y="3149687"/>
            <a:ext cx="2825767" cy="1887524"/>
          </a:xfrm>
          <a:prstGeom prst="rect">
            <a:avLst/>
          </a:prstGeom>
          <a:ln>
            <a:noFill/>
          </a:ln>
          <a:effectLst>
            <a:softEdge rad="112500"/>
          </a:effectLst>
        </p:spPr>
      </p:pic>
      <p:pic>
        <p:nvPicPr>
          <p:cNvPr id="5" name="Imagen 4"/>
          <p:cNvPicPr>
            <a:picLocks noChangeAspect="1"/>
          </p:cNvPicPr>
          <p:nvPr/>
        </p:nvPicPr>
        <p:blipFill>
          <a:blip r:embed="rId9"/>
          <a:stretch>
            <a:fillRect/>
          </a:stretch>
        </p:blipFill>
        <p:spPr>
          <a:xfrm>
            <a:off x="3273036" y="4832227"/>
            <a:ext cx="3034020" cy="2022680"/>
          </a:xfrm>
          <a:prstGeom prst="rect">
            <a:avLst/>
          </a:prstGeom>
          <a:ln>
            <a:noFill/>
          </a:ln>
          <a:effectLst>
            <a:softEdge rad="112500"/>
          </a:effectLst>
        </p:spPr>
      </p:pic>
      <p:pic>
        <p:nvPicPr>
          <p:cNvPr id="4114" name="Picture 18" descr="Cómo afectan los fuegos artificiales y los petardos a los animale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52804" y="3569848"/>
            <a:ext cx="3112566" cy="17508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6" name="Picture 10" descr="5 consejos para proteger a tu mascota de la pirotecni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03273" y="5000515"/>
            <a:ext cx="3088727" cy="17475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Imagen 17" descr="IT DE ZACATEPEC: octubre 2020"/>
          <p:cNvPicPr/>
          <p:nvPr/>
        </p:nvPicPr>
        <p:blipFill rotWithShape="1">
          <a:blip r:embed="rId12">
            <a:extLst>
              <a:ext uri="{28A0092B-C50C-407E-A947-70E740481C1C}">
                <a14:useLocalDpi xmlns:a14="http://schemas.microsoft.com/office/drawing/2010/main" val="0"/>
              </a:ext>
            </a:extLst>
          </a:blip>
          <a:srcRect t="7353"/>
          <a:stretch/>
        </p:blipFill>
        <p:spPr bwMode="auto">
          <a:xfrm>
            <a:off x="307975" y="83906"/>
            <a:ext cx="2027269" cy="1945782"/>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96874184"/>
      </p:ext>
    </p:extLst>
  </p:cSld>
  <p:clrMapOvr>
    <a:masterClrMapping/>
  </p:clrMapOvr>
  <mc:AlternateContent xmlns:mc="http://schemas.openxmlformats.org/markup-compatibility/2006" xmlns:p14="http://schemas.microsoft.com/office/powerpoint/2010/main">
    <mc:Choice Requires="p14">
      <p:transition spd="slow" p14:dur="1500" advClick="0" advTm="5000">
        <p14:window dir="ver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randombar(horizontal)">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randombar(horizont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114"/>
                                        </p:tgtEl>
                                        <p:attrNameLst>
                                          <p:attrName>style.visibility</p:attrName>
                                        </p:attrNameLst>
                                      </p:cBhvr>
                                      <p:to>
                                        <p:strVal val="visible"/>
                                      </p:to>
                                    </p:set>
                                    <p:animEffect transition="in" filter="randombar(horizontal)">
                                      <p:cBhvr>
                                        <p:cTn id="17" dur="500"/>
                                        <p:tgtEl>
                                          <p:spTgt spid="41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106"/>
                                        </p:tgtEl>
                                        <p:attrNameLst>
                                          <p:attrName>style.visibility</p:attrName>
                                        </p:attrNameLst>
                                      </p:cBhvr>
                                      <p:to>
                                        <p:strVal val="visible"/>
                                      </p:to>
                                    </p:set>
                                    <p:animEffect transition="in" filter="randombar(horizontal)">
                                      <p:cBhvr>
                                        <p:cTn id="27" dur="500"/>
                                        <p:tgtEl>
                                          <p:spTgt spid="410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nodeType="clickEffect">
                                  <p:stCondLst>
                                    <p:cond delay="0"/>
                                  </p:stCondLst>
                                  <p:childTnLst>
                                    <p:animScale>
                                      <p:cBhvr>
                                        <p:cTn id="36" dur="2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va México! ¡Viva Tequila! |Mundo Cuer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3"/>
          <a:stretch>
            <a:fillRect/>
          </a:stretch>
        </p:blipFill>
        <p:spPr>
          <a:xfrm>
            <a:off x="5842716" y="1836849"/>
            <a:ext cx="6096000" cy="3714750"/>
          </a:xfrm>
          <a:prstGeom prst="rect">
            <a:avLst/>
          </a:prstGeom>
        </p:spPr>
      </p:pic>
      <p:sp>
        <p:nvSpPr>
          <p:cNvPr id="3" name="CuadroTexto 2">
            <a:extLst>
              <a:ext uri="{FF2B5EF4-FFF2-40B4-BE49-F238E27FC236}">
                <a16:creationId xmlns:a16="http://schemas.microsoft.com/office/drawing/2014/main" id="{282EFDC5-4F1F-4C78-A485-D4E82BD848B0}"/>
              </a:ext>
            </a:extLst>
          </p:cNvPr>
          <p:cNvSpPr txBox="1"/>
          <p:nvPr/>
        </p:nvSpPr>
        <p:spPr>
          <a:xfrm>
            <a:off x="472440" y="685800"/>
            <a:ext cx="9418320" cy="1631216"/>
          </a:xfrm>
          <a:prstGeom prst="rect">
            <a:avLst/>
          </a:prstGeom>
          <a:solidFill>
            <a:schemeClr val="accent3">
              <a:lumMod val="50000"/>
            </a:schemeClr>
          </a:solidFill>
        </p:spPr>
        <p:txBody>
          <a:bodyPr wrap="square" rtlCol="0">
            <a:spAutoFit/>
          </a:bodyPr>
          <a:lstStyle/>
          <a:p>
            <a:pPr algn="just"/>
            <a:r>
              <a:rPr lang="es-MX" sz="2500" b="1" dirty="0">
                <a:solidFill>
                  <a:srgbClr val="FFFF00"/>
                </a:solidFill>
              </a:rPr>
              <a:t>Usar pirotecnia en estas fiestas patrias, y en general,  provoca  además de afecciones  auditivas en  algunas </a:t>
            </a:r>
            <a:r>
              <a:rPr lang="es-MX" sz="2500" b="1" dirty="0">
                <a:solidFill>
                  <a:srgbClr val="00B050"/>
                </a:solidFill>
                <a:latin typeface="Bodoni MT Black" panose="02070A03080606020203" pitchFamily="18" charset="0"/>
              </a:rPr>
              <a:t>personas sensibles y animales</a:t>
            </a:r>
            <a:r>
              <a:rPr lang="es-MX" sz="2500" b="1" dirty="0">
                <a:solidFill>
                  <a:srgbClr val="FFFF00"/>
                </a:solidFill>
              </a:rPr>
              <a:t>, </a:t>
            </a:r>
            <a:r>
              <a:rPr lang="es-MX" sz="2500" b="1" dirty="0">
                <a:solidFill>
                  <a:schemeClr val="bg1"/>
                </a:solidFill>
                <a:latin typeface="Bodoni MT Black" panose="02070A03080606020203" pitchFamily="18" charset="0"/>
              </a:rPr>
              <a:t>además</a:t>
            </a:r>
            <a:r>
              <a:rPr lang="es-MX" sz="2500" b="1" dirty="0">
                <a:solidFill>
                  <a:srgbClr val="FFFF00"/>
                </a:solidFill>
              </a:rPr>
              <a:t> de que es un </a:t>
            </a:r>
            <a:r>
              <a:rPr lang="es-MX" sz="2500" b="1" dirty="0">
                <a:solidFill>
                  <a:srgbClr val="FF0000"/>
                </a:solidFill>
                <a:latin typeface="Bodoni MT Black" panose="02070A03080606020203" pitchFamily="18" charset="0"/>
              </a:rPr>
              <a:t>alto contaminante del ambiente</a:t>
            </a:r>
            <a:r>
              <a:rPr lang="es-MX" sz="2500" b="1" dirty="0">
                <a:solidFill>
                  <a:srgbClr val="FFFF00"/>
                </a:solidFill>
              </a:rPr>
              <a:t> por la pólvora que contiene.</a:t>
            </a:r>
          </a:p>
        </p:txBody>
      </p:sp>
      <p:pic>
        <p:nvPicPr>
          <p:cNvPr id="6" name="Imagen 5" descr="IT DE ZACATEPEC: octubre 2020"/>
          <p:cNvPicPr/>
          <p:nvPr/>
        </p:nvPicPr>
        <p:blipFill rotWithShape="1">
          <a:blip r:embed="rId4">
            <a:extLst>
              <a:ext uri="{28A0092B-C50C-407E-A947-70E740481C1C}">
                <a14:useLocalDpi xmlns:a14="http://schemas.microsoft.com/office/drawing/2010/main" val="0"/>
              </a:ext>
            </a:extLst>
          </a:blip>
          <a:srcRect t="7353"/>
          <a:stretch/>
        </p:blipFill>
        <p:spPr bwMode="auto">
          <a:xfrm>
            <a:off x="1630252" y="2952106"/>
            <a:ext cx="2286000" cy="2400300"/>
          </a:xfrm>
          <a:prstGeom prst="rect">
            <a:avLst/>
          </a:prstGeom>
          <a:ln>
            <a:noFill/>
          </a:ln>
          <a:effectLst>
            <a:softEdge rad="112500"/>
          </a:effectLst>
          <a:extLst>
            <a:ext uri="{53640926-AAD7-44D8-BBD7-CCE9431645EC}">
              <a14:shadowObscured xmlns:a14="http://schemas.microsoft.com/office/drawing/2010/main"/>
            </a:ext>
          </a:extLst>
        </p:spPr>
      </p:pic>
      <p:sp>
        <p:nvSpPr>
          <p:cNvPr id="7" name="AutoShape 4" descr="Cómo tranquilizar a un perro o gato asustado por cohe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6" descr="Cómo tranquilizar a un perro o gato asustado por cohe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2810880740"/>
      </p:ext>
    </p:extLst>
  </p:cSld>
  <p:clrMapOvr>
    <a:masterClrMapping/>
  </p:clrMapOvr>
  <mc:AlternateContent xmlns:mc="http://schemas.openxmlformats.org/markup-compatibility/2006" xmlns:p14="http://schemas.microsoft.com/office/powerpoint/2010/main">
    <mc:Choice Requires="p14">
      <p:transition spd="slow" p14:dur="1500" advClick="0" advTm="12000">
        <p14:window dir="vert"/>
      </p:transition>
    </mc:Choice>
    <mc:Fallback xmlns="">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DB6D3B1-CAC9-4058-8ECD-24D65CC9CABC}"/>
              </a:ext>
            </a:extLst>
          </p:cNvPr>
          <p:cNvPicPr>
            <a:picLocks noChangeAspect="1"/>
          </p:cNvPicPr>
          <p:nvPr/>
        </p:nvPicPr>
        <p:blipFill>
          <a:blip r:embed="rId2"/>
          <a:stretch>
            <a:fillRect/>
          </a:stretch>
        </p:blipFill>
        <p:spPr>
          <a:xfrm>
            <a:off x="0" y="0"/>
            <a:ext cx="12009120" cy="6858000"/>
          </a:xfrm>
          <a:prstGeom prst="rect">
            <a:avLst/>
          </a:prstGeom>
        </p:spPr>
      </p:pic>
      <p:pic>
        <p:nvPicPr>
          <p:cNvPr id="4110" name="Picture 14" descr="Cómo evitar que tu perro sufra un ataque de pánico con los cohetes del 15  de septiembre – Muy Interesa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07" y="325010"/>
            <a:ext cx="10256520" cy="5706768"/>
          </a:xfrm>
          <a:prstGeom prst="rect">
            <a:avLst/>
          </a:prstGeom>
          <a:noFill/>
          <a:extLst>
            <a:ext uri="{909E8E84-426E-40DD-AFC4-6F175D3DCCD1}">
              <a14:hiddenFill xmlns:a14="http://schemas.microsoft.com/office/drawing/2010/main">
                <a:solidFill>
                  <a:srgbClr val="FFFFFF"/>
                </a:solidFill>
              </a14:hiddenFill>
            </a:ext>
          </a:extLst>
        </p:spPr>
      </p:pic>
      <p:sp>
        <p:nvSpPr>
          <p:cNvPr id="16" name="Marcador de contenido 15"/>
          <p:cNvSpPr>
            <a:spLocks noGrp="1"/>
          </p:cNvSpPr>
          <p:nvPr>
            <p:ph idx="1"/>
          </p:nvPr>
        </p:nvSpPr>
        <p:spPr>
          <a:xfrm>
            <a:off x="1056903" y="4795358"/>
            <a:ext cx="10702835" cy="1787488"/>
          </a:xfrm>
          <a:prstGeom prst="rect">
            <a:avLst/>
          </a:prstGeom>
          <a:solidFill>
            <a:srgbClr val="FFC000">
              <a:alpha val="64000"/>
            </a:srgbClr>
          </a:solidFill>
          <a:ln>
            <a:noFill/>
          </a:ln>
        </p:spPr>
        <p:txBody>
          <a:bodyPr>
            <a:noAutofit/>
          </a:bodyPr>
          <a:lstStyle/>
          <a:p>
            <a:pPr marL="0" indent="0" algn="just">
              <a:buNone/>
            </a:pPr>
            <a:r>
              <a:rPr lang="es-MX" sz="3000" b="1" dirty="0">
                <a:solidFill>
                  <a:schemeClr val="bg1"/>
                </a:solidFill>
              </a:rPr>
              <a:t>Detonar petardos en la vía pública, aparte de estar prohibido por casi todas las ordenanzas municipales, tiene efectos perniciosos sobre  los perros. Ansiedad, miedo descontrolado, taquicardia o, en algunos casos, la muerte.</a:t>
            </a:r>
          </a:p>
        </p:txBody>
      </p:sp>
      <p:sp>
        <p:nvSpPr>
          <p:cNvPr id="6" name="Marcador de texto 5"/>
          <p:cNvSpPr>
            <a:spLocks noGrp="1"/>
          </p:cNvSpPr>
          <p:nvPr>
            <p:ph type="body" sz="half" idx="2"/>
          </p:nvPr>
        </p:nvSpPr>
        <p:spPr>
          <a:xfrm>
            <a:off x="3286070" y="275154"/>
            <a:ext cx="8159170" cy="1285103"/>
          </a:xfrm>
          <a:solidFill>
            <a:schemeClr val="bg1">
              <a:alpha val="64000"/>
            </a:schemeClr>
          </a:solidFill>
        </p:spPr>
        <p:txBody>
          <a:bodyPr>
            <a:noAutofit/>
          </a:bodyPr>
          <a:lstStyle/>
          <a:p>
            <a:pPr algn="ctr"/>
            <a:r>
              <a:rPr lang="es-MX" sz="4400" dirty="0">
                <a:ln>
                  <a:solidFill>
                    <a:schemeClr val="tx1"/>
                  </a:solidFill>
                </a:ln>
                <a:solidFill>
                  <a:srgbClr val="C00000"/>
                </a:solidFill>
                <a:latin typeface="Bodoni MT Black" panose="02070A03080606020203" pitchFamily="18" charset="0"/>
              </a:rPr>
              <a:t>La pirotecnia es muy peligrosa para los perritos.</a:t>
            </a:r>
          </a:p>
        </p:txBody>
      </p:sp>
      <p:pic>
        <p:nvPicPr>
          <p:cNvPr id="7" name="Imagen 6" descr="Presentación de PowerPoint"/>
          <p:cNvPicPr/>
          <p:nvPr/>
        </p:nvPicPr>
        <p:blipFill>
          <a:blip r:embed="rId4">
            <a:extLst>
              <a:ext uri="{28A0092B-C50C-407E-A947-70E740481C1C}">
                <a14:useLocalDpi xmlns:a14="http://schemas.microsoft.com/office/drawing/2010/main" val="0"/>
              </a:ext>
            </a:extLst>
          </a:blip>
          <a:srcRect/>
          <a:stretch>
            <a:fillRect/>
          </a:stretch>
        </p:blipFill>
        <p:spPr bwMode="auto">
          <a:xfrm>
            <a:off x="266007" y="426880"/>
            <a:ext cx="2942194" cy="1787488"/>
          </a:xfrm>
          <a:prstGeom prst="ellipse">
            <a:avLst/>
          </a:prstGeom>
          <a:ln>
            <a:noFill/>
          </a:ln>
          <a:effectLst>
            <a:softEdge rad="112500"/>
          </a:effectLst>
        </p:spPr>
      </p:pic>
    </p:spTree>
    <p:extLst>
      <p:ext uri="{BB962C8B-B14F-4D97-AF65-F5344CB8AC3E}">
        <p14:creationId xmlns:p14="http://schemas.microsoft.com/office/powerpoint/2010/main" val="1927133629"/>
      </p:ext>
    </p:extLst>
  </p:cSld>
  <p:clrMapOvr>
    <a:masterClrMapping/>
  </p:clrMapOvr>
  <mc:AlternateContent xmlns:mc="http://schemas.openxmlformats.org/markup-compatibility/2006">
    <mc:Choice xmlns:p14="http://schemas.microsoft.com/office/powerpoint/2010/main" Requires="p14">
      <p:transition spd="slow" p14:dur="1500" advClick="0" advTm="17000">
        <p14:window dir="vert"/>
      </p:transition>
    </mc:Choice>
    <mc:Fallback>
      <p:transition spd="slow" advClick="0" advTm="1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bg/>
                                          </p:spTgt>
                                        </p:tgtEl>
                                        <p:attrNameLst>
                                          <p:attrName>style.visibility</p:attrName>
                                        </p:attrNameLst>
                                      </p:cBhvr>
                                      <p:to>
                                        <p:strVal val="visible"/>
                                      </p:to>
                                    </p:set>
                                    <p:animEffect transition="in" filter="fade">
                                      <p:cBhvr>
                                        <p:cTn id="21" dur="1000"/>
                                        <p:tgtEl>
                                          <p:spTgt spid="16">
                                            <p:bg/>
                                          </p:spTgt>
                                        </p:tgtEl>
                                      </p:cBhvr>
                                    </p:animEffect>
                                    <p:anim calcmode="lin" valueType="num">
                                      <p:cBhvr>
                                        <p:cTn id="22" dur="1000" fill="hold"/>
                                        <p:tgtEl>
                                          <p:spTgt spid="16">
                                            <p:bg/>
                                          </p:spTgt>
                                        </p:tgtEl>
                                        <p:attrNameLst>
                                          <p:attrName>ppt_x</p:attrName>
                                        </p:attrNameLst>
                                      </p:cBhvr>
                                      <p:tavLst>
                                        <p:tav tm="0">
                                          <p:val>
                                            <p:strVal val="#ppt_x"/>
                                          </p:val>
                                        </p:tav>
                                        <p:tav tm="100000">
                                          <p:val>
                                            <p:strVal val="#ppt_x"/>
                                          </p:val>
                                        </p:tav>
                                      </p:tavLst>
                                    </p:anim>
                                    <p:anim calcmode="lin" valueType="num">
                                      <p:cBhvr>
                                        <p:cTn id="23" dur="1000" fill="hold"/>
                                        <p:tgtEl>
                                          <p:spTgt spid="16">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1000"/>
                                        <p:tgtEl>
                                          <p:spTgt spid="16">
                                            <p:txEl>
                                              <p:pRg st="0" end="0"/>
                                            </p:txEl>
                                          </p:spTgt>
                                        </p:tgtEl>
                                      </p:cBhvr>
                                    </p:animEffect>
                                    <p:anim calcmode="lin" valueType="num">
                                      <p:cBhvr>
                                        <p:cTn id="2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110"/>
                                        </p:tgtEl>
                                        <p:attrNameLst>
                                          <p:attrName>style.visibility</p:attrName>
                                        </p:attrNameLst>
                                      </p:cBhvr>
                                      <p:to>
                                        <p:strVal val="visible"/>
                                      </p:to>
                                    </p:set>
                                    <p:animEffect transition="in" filter="barn(inVertical)">
                                      <p:cBhvr>
                                        <p:cTn id="35" dur="500"/>
                                        <p:tgtEl>
                                          <p:spTgt spid="4110"/>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path" presetSubtype="0" accel="50000" decel="50000" fill="hold" nodeType="clickEffect">
                                  <p:stCondLst>
                                    <p:cond delay="0"/>
                                  </p:stCondLst>
                                  <p:childTnLst>
                                    <p:animMotion origin="layout" path="M 2.08333E-6 -2.59259E-6 L 0.125 -2.59259E-6 C 0.18099 -2.59259E-6 0.25 0.06898 0.25 0.125 L 0.25 0.25 " pathEditMode="relative" rAng="0" ptsTypes="AAAA">
                                      <p:cBhvr>
                                        <p:cTn id="39" dur="2000" fill="hold"/>
                                        <p:tgtEl>
                                          <p:spTgt spid="7"/>
                                        </p:tgtEl>
                                        <p:attrNameLst>
                                          <p:attrName>ppt_x</p:attrName>
                                          <p:attrName>ppt_y</p:attrName>
                                        </p:attrNameLst>
                                      </p:cBhvr>
                                      <p:rCtr x="1250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P spid="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34B4048-D59D-4128-92D4-21D0FFC75D2C}"/>
              </a:ext>
            </a:extLst>
          </p:cNvPr>
          <p:cNvPicPr>
            <a:picLocks noChangeAspect="1"/>
          </p:cNvPicPr>
          <p:nvPr/>
        </p:nvPicPr>
        <p:blipFill>
          <a:blip r:embed="rId2"/>
          <a:stretch>
            <a:fillRect/>
          </a:stretch>
        </p:blipFill>
        <p:spPr>
          <a:xfrm>
            <a:off x="3238499" y="332509"/>
            <a:ext cx="8423069" cy="6192982"/>
          </a:xfrm>
          <a:prstGeom prst="rect">
            <a:avLst/>
          </a:prstGeom>
        </p:spPr>
      </p:pic>
      <p:pic>
        <p:nvPicPr>
          <p:cNvPr id="6" name="Imagen 5">
            <a:extLst>
              <a:ext uri="{FF2B5EF4-FFF2-40B4-BE49-F238E27FC236}">
                <a16:creationId xmlns:a16="http://schemas.microsoft.com/office/drawing/2014/main" id="{3C1A7628-1175-440C-AFB4-FCE59AF29161}"/>
              </a:ext>
            </a:extLst>
          </p:cNvPr>
          <p:cNvPicPr>
            <a:picLocks noChangeAspect="1"/>
          </p:cNvPicPr>
          <p:nvPr/>
        </p:nvPicPr>
        <p:blipFill rotWithShape="1">
          <a:blip r:embed="rId3"/>
          <a:srcRect t="1916" r="-1" b="6582"/>
          <a:stretch/>
        </p:blipFill>
        <p:spPr>
          <a:xfrm>
            <a:off x="8315216" y="3953428"/>
            <a:ext cx="2998275" cy="1954546"/>
          </a:xfrm>
          <a:prstGeom prst="ellipse">
            <a:avLst/>
          </a:prstGeom>
          <a:ln>
            <a:noFill/>
          </a:ln>
          <a:effectLst>
            <a:softEdge rad="112500"/>
          </a:effectLst>
        </p:spPr>
      </p:pic>
      <p:sp>
        <p:nvSpPr>
          <p:cNvPr id="2" name="CuadroTexto 1">
            <a:extLst>
              <a:ext uri="{FF2B5EF4-FFF2-40B4-BE49-F238E27FC236}">
                <a16:creationId xmlns:a16="http://schemas.microsoft.com/office/drawing/2014/main" id="{596170FD-557E-4F50-8658-316878E7EC55}"/>
              </a:ext>
            </a:extLst>
          </p:cNvPr>
          <p:cNvSpPr txBox="1"/>
          <p:nvPr/>
        </p:nvSpPr>
        <p:spPr>
          <a:xfrm>
            <a:off x="356260" y="588427"/>
            <a:ext cx="6069579" cy="2308324"/>
          </a:xfrm>
          <a:prstGeom prst="rect">
            <a:avLst/>
          </a:prstGeom>
          <a:noFill/>
        </p:spPr>
        <p:txBody>
          <a:bodyPr wrap="square" rtlCol="0">
            <a:spAutoFit/>
          </a:bodyPr>
          <a:lstStyle/>
          <a:p>
            <a:pPr algn="ctr"/>
            <a:r>
              <a:rPr lang="es-MX" sz="3600" dirty="0">
                <a:ln>
                  <a:solidFill>
                    <a:schemeClr val="tx1"/>
                  </a:solidFill>
                </a:ln>
                <a:solidFill>
                  <a:srgbClr val="FFFF00"/>
                </a:solidFill>
                <a:latin typeface="Aharoni" panose="02010803020104030203" pitchFamily="2" charset="-79"/>
                <a:cs typeface="Aharoni" panose="02010803020104030203" pitchFamily="2" charset="-79"/>
              </a:rPr>
              <a:t>Los  animales son seres vivos que merecen nuestra consideración,  respeto y cuidado.</a:t>
            </a:r>
          </a:p>
        </p:txBody>
      </p:sp>
      <p:sp>
        <p:nvSpPr>
          <p:cNvPr id="3" name="CuadroTexto 2">
            <a:extLst>
              <a:ext uri="{FF2B5EF4-FFF2-40B4-BE49-F238E27FC236}">
                <a16:creationId xmlns:a16="http://schemas.microsoft.com/office/drawing/2014/main" id="{F3A5C8CA-8C28-4F66-8D31-59C3F94F956A}"/>
              </a:ext>
            </a:extLst>
          </p:cNvPr>
          <p:cNvSpPr txBox="1"/>
          <p:nvPr/>
        </p:nvSpPr>
        <p:spPr>
          <a:xfrm>
            <a:off x="356260" y="3229260"/>
            <a:ext cx="6659880" cy="2308324"/>
          </a:xfrm>
          <a:prstGeom prst="rect">
            <a:avLst/>
          </a:prstGeom>
          <a:noFill/>
        </p:spPr>
        <p:txBody>
          <a:bodyPr wrap="square" rtlCol="0">
            <a:spAutoFit/>
          </a:bodyPr>
          <a:lstStyle/>
          <a:p>
            <a:pPr algn="ctr"/>
            <a:r>
              <a:rPr lang="es-MX" dirty="0">
                <a:solidFill>
                  <a:srgbClr val="FFFF00"/>
                </a:solidFill>
                <a:latin typeface="Bauhaus 93" panose="04030905020B02020C02" pitchFamily="82" charset="0"/>
              </a:rPr>
              <a:t> </a:t>
            </a:r>
            <a:r>
              <a:rPr lang="es-MX" sz="3600" dirty="0">
                <a:ln>
                  <a:solidFill>
                    <a:schemeClr val="bg1"/>
                  </a:solidFill>
                </a:ln>
                <a:solidFill>
                  <a:srgbClr val="92D050"/>
                </a:solidFill>
                <a:latin typeface="Aharoni" panose="02010803020104030203" pitchFamily="2" charset="-79"/>
                <a:cs typeface="Aharoni" panose="02010803020104030203" pitchFamily="2" charset="-79"/>
              </a:rPr>
              <a:t>“La grandeza de una nación y su progreso moral pueden ser juzgados por la forma en que se trata a sus animales”</a:t>
            </a:r>
          </a:p>
        </p:txBody>
      </p:sp>
    </p:spTree>
    <p:extLst>
      <p:ext uri="{BB962C8B-B14F-4D97-AF65-F5344CB8AC3E}">
        <p14:creationId xmlns:p14="http://schemas.microsoft.com/office/powerpoint/2010/main" val="266574035"/>
      </p:ext>
    </p:extLst>
  </p:cSld>
  <p:clrMapOvr>
    <a:masterClrMapping/>
  </p:clrMapOvr>
  <mc:AlternateContent xmlns:mc="http://schemas.openxmlformats.org/markup-compatibility/2006">
    <mc:Choice xmlns:p14="http://schemas.microsoft.com/office/powerpoint/2010/main" Requires="p14">
      <p:transition spd="slow" p14:dur="1500" advClick="0" advTm="15000">
        <p14:window dir="vert"/>
      </p:transition>
    </mc:Choice>
    <mc:Fallback>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a:blip r:embed="rId2"/>
          <a:stretch>
            <a:fillRect/>
          </a:stretch>
        </p:blipFill>
        <p:spPr>
          <a:xfrm>
            <a:off x="3529216" y="1824455"/>
            <a:ext cx="7514836" cy="3942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a:extLst>
              <a:ext uri="{FF2B5EF4-FFF2-40B4-BE49-F238E27FC236}">
                <a16:creationId xmlns:a16="http://schemas.microsoft.com/office/drawing/2014/main" id="{3C1A7628-1175-440C-AFB4-FCE59AF29161}"/>
              </a:ext>
            </a:extLst>
          </p:cNvPr>
          <p:cNvPicPr>
            <a:picLocks noChangeAspect="1"/>
          </p:cNvPicPr>
          <p:nvPr/>
        </p:nvPicPr>
        <p:blipFill rotWithShape="1">
          <a:blip r:embed="rId3"/>
          <a:srcRect t="1916" r="-1" b="6582"/>
          <a:stretch/>
        </p:blipFill>
        <p:spPr>
          <a:xfrm>
            <a:off x="9594147" y="110512"/>
            <a:ext cx="2597853" cy="2319361"/>
          </a:xfrm>
          <a:prstGeom prst="ellipse">
            <a:avLst/>
          </a:prstGeom>
          <a:ln>
            <a:noFill/>
          </a:ln>
          <a:effectLst>
            <a:softEdge rad="112500"/>
          </a:effectLst>
        </p:spPr>
      </p:pic>
      <p:pic>
        <p:nvPicPr>
          <p:cNvPr id="9" name="Imagen 8"/>
          <p:cNvPicPr>
            <a:picLocks noChangeAspect="1"/>
          </p:cNvPicPr>
          <p:nvPr/>
        </p:nvPicPr>
        <p:blipFill>
          <a:blip r:embed="rId4"/>
          <a:stretch>
            <a:fillRect/>
          </a:stretch>
        </p:blipFill>
        <p:spPr>
          <a:xfrm>
            <a:off x="378887" y="332650"/>
            <a:ext cx="2868294" cy="287368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Imagen 5"/>
          <p:cNvPicPr/>
          <p:nvPr/>
        </p:nvPicPr>
        <p:blipFill rotWithShape="1">
          <a:blip r:embed="rId5"/>
          <a:srcRect l="34927" t="66576" r="51594" b="25468"/>
          <a:stretch/>
        </p:blipFill>
        <p:spPr bwMode="auto">
          <a:xfrm>
            <a:off x="720747" y="5149274"/>
            <a:ext cx="2511850" cy="1586377"/>
          </a:xfrm>
          <a:prstGeom prst="rect">
            <a:avLst/>
          </a:prstGeom>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2115D597-8743-4306-956A-B6EFE5009541}"/>
              </a:ext>
            </a:extLst>
          </p:cNvPr>
          <p:cNvSpPr txBox="1"/>
          <p:nvPr/>
        </p:nvSpPr>
        <p:spPr>
          <a:xfrm>
            <a:off x="3633848" y="5942462"/>
            <a:ext cx="8253351" cy="584775"/>
          </a:xfrm>
          <a:prstGeom prst="rect">
            <a:avLst/>
          </a:prstGeom>
          <a:noFill/>
        </p:spPr>
        <p:txBody>
          <a:bodyPr wrap="square" rtlCol="0">
            <a:spAutoFit/>
          </a:bodyPr>
          <a:lstStyle/>
          <a:p>
            <a:r>
              <a:rPr lang="es-MX" sz="3200" dirty="0">
                <a:solidFill>
                  <a:srgbClr val="92D050"/>
                </a:solidFill>
                <a:latin typeface="Script MT Bold" panose="03040602040607080904" pitchFamily="66" charset="0"/>
              </a:rPr>
              <a:t>Campaña 100% libre de plástico de un solo uso</a:t>
            </a:r>
          </a:p>
        </p:txBody>
      </p:sp>
    </p:spTree>
    <p:extLst>
      <p:ext uri="{BB962C8B-B14F-4D97-AF65-F5344CB8AC3E}">
        <p14:creationId xmlns:p14="http://schemas.microsoft.com/office/powerpoint/2010/main" val="1520876967"/>
      </p:ext>
    </p:extLst>
  </p:cSld>
  <p:clrMapOvr>
    <a:masterClrMapping/>
  </p:clrMapOvr>
  <mc:AlternateContent xmlns:mc="http://schemas.openxmlformats.org/markup-compatibility/2006" xmlns:p14="http://schemas.microsoft.com/office/powerpoint/2010/main">
    <mc:Choice Requires="p14">
      <p:transition spd="slow" p14:dur="1500" advClick="0" advTm="10000">
        <p14:window dir="ver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
                                        <p:tgtEl>
                                          <p:spTgt spid="7"/>
                                        </p:tgtEl>
                                      </p:cBhvr>
                                    </p:animEffect>
                                    <p:anim calcmode="lin" valueType="num">
                                      <p:cBhvr>
                                        <p:cTn id="26" dur="400" fill="hold"/>
                                        <p:tgtEl>
                                          <p:spTgt spid="7"/>
                                        </p:tgtEl>
                                        <p:attrNameLst>
                                          <p:attrName>ppt_x</p:attrName>
                                        </p:attrNameLst>
                                      </p:cBhvr>
                                      <p:tavLst>
                                        <p:tav tm="0">
                                          <p:val>
                                            <p:strVal val="#ppt_x"/>
                                          </p:val>
                                        </p:tav>
                                        <p:tav tm="100000">
                                          <p:val>
                                            <p:strVal val="#ppt_x"/>
                                          </p:val>
                                        </p:tav>
                                      </p:tavLst>
                                    </p:anim>
                                    <p:anim calcmode="lin" valueType="num">
                                      <p:cBhvr>
                                        <p:cTn id="27" dur="400" fill="hold"/>
                                        <p:tgtEl>
                                          <p:spTgt spid="7"/>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0" presetID="26"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80">
                                          <p:stCondLst>
                                            <p:cond delay="0"/>
                                          </p:stCondLst>
                                        </p:cTn>
                                        <p:tgtEl>
                                          <p:spTgt spid="6"/>
                                        </p:tgtEl>
                                      </p:cBhvr>
                                    </p:animEffect>
                                    <p:anim calcmode="lin" valueType="num">
                                      <p:cBhvr>
                                        <p:cTn id="3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gtEl>
                                      </p:cBhvr>
                                      <p:to x="100000" y="60000"/>
                                    </p:animScale>
                                    <p:animScale>
                                      <p:cBhvr>
                                        <p:cTn id="39" dur="166" decel="50000">
                                          <p:stCondLst>
                                            <p:cond delay="67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1000" fill="hold"/>
                                        <p:tgtEl>
                                          <p:spTgt spid="9"/>
                                        </p:tgtEl>
                                        <p:attrNameLst>
                                          <p:attrName>ppt_w</p:attrName>
                                        </p:attrNameLst>
                                      </p:cBhvr>
                                      <p:tavLst>
                                        <p:tav tm="0">
                                          <p:val>
                                            <p:fltVal val="0"/>
                                          </p:val>
                                        </p:tav>
                                        <p:tav tm="100000">
                                          <p:val>
                                            <p:strVal val="#ppt_w"/>
                                          </p:val>
                                        </p:tav>
                                      </p:tavLst>
                                    </p:anim>
                                    <p:anim calcmode="lin" valueType="num">
                                      <p:cBhvr>
                                        <p:cTn id="51" dur="1000" fill="hold"/>
                                        <p:tgtEl>
                                          <p:spTgt spid="9"/>
                                        </p:tgtEl>
                                        <p:attrNameLst>
                                          <p:attrName>ppt_h</p:attrName>
                                        </p:attrNameLst>
                                      </p:cBhvr>
                                      <p:tavLst>
                                        <p:tav tm="0">
                                          <p:val>
                                            <p:fltVal val="0"/>
                                          </p:val>
                                        </p:tav>
                                        <p:tav tm="100000">
                                          <p:val>
                                            <p:strVal val="#ppt_h"/>
                                          </p:val>
                                        </p:tav>
                                      </p:tavLst>
                                    </p:anim>
                                    <p:anim calcmode="lin" valueType="num">
                                      <p:cBhvr>
                                        <p:cTn id="52" dur="1000" fill="hold"/>
                                        <p:tgtEl>
                                          <p:spTgt spid="9"/>
                                        </p:tgtEl>
                                        <p:attrNameLst>
                                          <p:attrName>style.rotation</p:attrName>
                                        </p:attrNameLst>
                                      </p:cBhvr>
                                      <p:tavLst>
                                        <p:tav tm="0">
                                          <p:val>
                                            <p:fltVal val="90"/>
                                          </p:val>
                                        </p:tav>
                                        <p:tav tm="100000">
                                          <p:val>
                                            <p:fltVal val="0"/>
                                          </p:val>
                                        </p:tav>
                                      </p:tavLst>
                                    </p:anim>
                                    <p:animEffect transition="in" filter="fade">
                                      <p:cBhvr>
                                        <p:cTn id="5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360</TotalTime>
  <Words>163</Words>
  <Application>Microsoft Office PowerPoint</Application>
  <PresentationFormat>Panorámica</PresentationFormat>
  <Paragraphs>8</Paragraphs>
  <Slides>8</Slides>
  <Notes>0</Notes>
  <HiddenSlides>0</HiddenSlides>
  <MMClips>1</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Aharoni</vt:lpstr>
      <vt:lpstr>Arial</vt:lpstr>
      <vt:lpstr>Bauhaus 93</vt:lpstr>
      <vt:lpstr>Bernard MT Condensed</vt:lpstr>
      <vt:lpstr>Bodoni MT Black</vt:lpstr>
      <vt:lpstr>Calibri</vt:lpstr>
      <vt:lpstr>Calibri Light</vt:lpstr>
      <vt:lpstr>Script MT Bold</vt:lpstr>
      <vt:lpstr>Office Theme</vt:lpstr>
      <vt:lpstr>      15 de          septiembre       Sin        pirotecnia </vt:lpstr>
      <vt:lpstr>Presentación de PowerPoint</vt:lpstr>
      <vt:lpstr>Presentación de PowerPoint</vt:lpstr>
      <vt:lpstr>               ASI PASAN LAS FIESTAS CON PIROTECNIA LOS                              PERRITOS</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DE SEPTIEMBRE</dc:title>
  <dc:creator>Mario</dc:creator>
  <cp:lastModifiedBy>Monica Martinez Reynoso</cp:lastModifiedBy>
  <cp:revision>48</cp:revision>
  <dcterms:created xsi:type="dcterms:W3CDTF">2022-08-30T15:42:24Z</dcterms:created>
  <dcterms:modified xsi:type="dcterms:W3CDTF">2022-09-06T22:48:40Z</dcterms:modified>
</cp:coreProperties>
</file>