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3" r:id="rId8"/>
    <p:sldId id="262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5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70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62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743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861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401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003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903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092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6545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350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381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E10BC-6267-4056-9374-E71A334954E4}" type="datetimeFigureOut">
              <a:rPr lang="es-MX" smtClean="0"/>
              <a:t>12/08/2022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004C0-E344-45E5-BB90-8AB0F776D18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315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2FC4B36-D801-44B1-89D8-D0EFCD4C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42" y="302876"/>
            <a:ext cx="10891157" cy="6184253"/>
          </a:xfrm>
          <a:prstGeom prst="rect">
            <a:avLst/>
          </a:prstGeom>
          <a:solidFill>
            <a:srgbClr val="FF0000"/>
          </a:solidFill>
          <a:effectLst>
            <a:softEdge rad="6350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E57D95A-C5E2-4ED9-B8A7-3CEBF02EC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1020" y="370871"/>
            <a:ext cx="9144000" cy="1289277"/>
          </a:xfrm>
          <a:solidFill>
            <a:schemeClr val="accent6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/>
          <a:p>
            <a:r>
              <a:rPr lang="es-MX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TECNOLOGICO DE ESTUDIOS SUPERIORES DE ECATEPEC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AFF5C9-FA56-4C75-B2CF-9720AD40E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1020" y="5006295"/>
            <a:ext cx="9144000" cy="1116919"/>
          </a:xfr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es-MX" sz="45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CAMPAÑA:</a:t>
            </a:r>
          </a:p>
          <a:p>
            <a:r>
              <a:rPr lang="es-MX" sz="45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Script MT Bold" panose="03040602040607080904" pitchFamily="66" charset="0"/>
              </a:rPr>
              <a:t>100% Libre de plástico de un solo uso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EE9840-4915-4597-BCC7-411E36607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372" y="2962754"/>
            <a:ext cx="1906359" cy="16460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y2mate.com - 2 The Night Digitally Remastered 1999">
            <a:hlinkClick r:id="" action="ppaction://media"/>
            <a:extLst>
              <a:ext uri="{FF2B5EF4-FFF2-40B4-BE49-F238E27FC236}">
                <a16:creationId xmlns:a16="http://schemas.microsoft.com/office/drawing/2014/main" id="{A4411237-E0AA-43A7-AC32-910E53994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5899" y="2194429"/>
            <a:ext cx="234043" cy="2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7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FD2E91D-5230-4D83-B6B8-1D9F281B9F20}"/>
              </a:ext>
            </a:extLst>
          </p:cNvPr>
          <p:cNvSpPr txBox="1"/>
          <p:nvPr/>
        </p:nvSpPr>
        <p:spPr>
          <a:xfrm>
            <a:off x="359228" y="616221"/>
            <a:ext cx="11103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600" dirty="0">
                <a:solidFill>
                  <a:srgbClr val="FFFF00"/>
                </a:solidFill>
                <a:latin typeface="Bahnschrift" panose="020B0502040204020203" pitchFamily="34" charset="0"/>
              </a:rPr>
              <a:t>Es por ello que nuestra institución seguirá trabajando en concientizar a toda la comunidad del TESE, para reducir  el uso del plástico, </a:t>
            </a:r>
            <a:r>
              <a:rPr lang="es-MX" sz="3600" dirty="0" err="1">
                <a:solidFill>
                  <a:srgbClr val="FFFF00"/>
                </a:solidFill>
                <a:latin typeface="Bahnschrift" panose="020B0502040204020203" pitchFamily="34" charset="0"/>
              </a:rPr>
              <a:t>proponientdo</a:t>
            </a:r>
            <a:r>
              <a:rPr lang="es-MX" sz="3600" dirty="0">
                <a:solidFill>
                  <a:srgbClr val="FFFF00"/>
                </a:solidFill>
                <a:latin typeface="Bahnschrift" panose="020B0502040204020203" pitchFamily="34" charset="0"/>
              </a:rPr>
              <a:t> alternativas como: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EA839C-0B07-40E0-94B9-4DAC0DBD823B}"/>
              </a:ext>
            </a:extLst>
          </p:cNvPr>
          <p:cNvSpPr txBox="1"/>
          <p:nvPr/>
        </p:nvSpPr>
        <p:spPr>
          <a:xfrm>
            <a:off x="4718032" y="2862964"/>
            <a:ext cx="346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FFFF00"/>
                </a:solidFill>
                <a:latin typeface="Bahnschrift" panose="020B0502040204020203" pitchFamily="34" charset="0"/>
              </a:rPr>
              <a:t>Reciclar.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97E3BC-8C0B-428B-AAA1-1248628BC465}"/>
              </a:ext>
            </a:extLst>
          </p:cNvPr>
          <p:cNvSpPr txBox="1"/>
          <p:nvPr/>
        </p:nvSpPr>
        <p:spPr>
          <a:xfrm>
            <a:off x="5652785" y="3760678"/>
            <a:ext cx="261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FFFF00"/>
                </a:solidFill>
                <a:latin typeface="Bahnschrift" panose="020B0502040204020203" pitchFamily="34" charset="0"/>
              </a:rPr>
              <a:t>Reutilizar</a:t>
            </a:r>
            <a:r>
              <a:rPr lang="es-MX" dirty="0">
                <a:solidFill>
                  <a:srgbClr val="FFFF00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C726649-B225-4401-BDFC-19E2B188CEFD}"/>
              </a:ext>
            </a:extLst>
          </p:cNvPr>
          <p:cNvSpPr txBox="1"/>
          <p:nvPr/>
        </p:nvSpPr>
        <p:spPr>
          <a:xfrm>
            <a:off x="7315200" y="4790187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FFFF00"/>
                </a:solidFill>
                <a:latin typeface="Bahnschrift" panose="020B0502040204020203" pitchFamily="34" charset="0"/>
              </a:rPr>
              <a:t>Sustituir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437D50-EE58-4381-BF57-459A21E75F06}"/>
              </a:ext>
            </a:extLst>
          </p:cNvPr>
          <p:cNvSpPr txBox="1"/>
          <p:nvPr/>
        </p:nvSpPr>
        <p:spPr>
          <a:xfrm rot="10800000" flipV="1">
            <a:off x="179614" y="6011067"/>
            <a:ext cx="1183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FFFF00"/>
                </a:solidFill>
                <a:latin typeface="Bahnschrift" panose="020B0502040204020203" pitchFamily="34" charset="0"/>
              </a:rPr>
              <a:t>Todo tipo de productos fabricados con material plástico</a:t>
            </a:r>
            <a:r>
              <a:rPr lang="es-MX" dirty="0">
                <a:solidFill>
                  <a:srgbClr val="FFFF00"/>
                </a:solidFill>
                <a:latin typeface="Bahnschrift" panose="020B0502040204020203" pitchFamily="34" charset="0"/>
              </a:rPr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8B12342-2276-481E-B269-5142BE2BD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871" y="3560252"/>
            <a:ext cx="2773817" cy="27127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F0AA0F3-8BEE-421E-A619-42712E39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247" y="2474852"/>
            <a:ext cx="2816525" cy="15441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1338DE-361C-4A37-8016-1E2B59E77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821" y="339624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0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5000">
        <p14:doors dir="vert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5E5D20-158D-4560-B6AF-82EED6B88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28"/>
          <a:stretch/>
        </p:blipFill>
        <p:spPr>
          <a:xfrm>
            <a:off x="5511800" y="0"/>
            <a:ext cx="7041243" cy="4404748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92204C-7326-4080-B703-B95C58F66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82" y="3572781"/>
            <a:ext cx="9222014" cy="3236233"/>
          </a:xfrm>
          <a:solidFill>
            <a:schemeClr val="accent2">
              <a:lumMod val="60000"/>
              <a:lumOff val="40000"/>
              <a:alpha val="68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4400" b="1" dirty="0">
                <a:solidFill>
                  <a:schemeClr val="accent5">
                    <a:lumMod val="75000"/>
                  </a:schemeClr>
                </a:solidFill>
                <a:latin typeface="Bahnschrift Light" panose="020B0502040204020203" pitchFamily="34" charset="0"/>
              </a:rPr>
              <a:t>Nuestra institución  forma parte de la campaña:</a:t>
            </a:r>
          </a:p>
          <a:p>
            <a:pPr marL="0" indent="0" algn="ctr">
              <a:buNone/>
            </a:pPr>
            <a:r>
              <a:rPr lang="es-MX" sz="4400" dirty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</a:rPr>
              <a:t>100% libre de plástico de un solo uso</a:t>
            </a:r>
          </a:p>
          <a:p>
            <a:pPr marL="0" indent="0" algn="ctr">
              <a:buNone/>
            </a:pPr>
            <a:r>
              <a:rPr lang="es-MX" sz="4400" b="1" dirty="0">
                <a:solidFill>
                  <a:schemeClr val="accent5">
                    <a:lumMod val="75000"/>
                  </a:schemeClr>
                </a:solidFill>
                <a:latin typeface="Wide Latin" panose="020A0A07050505020404" pitchFamily="18" charset="0"/>
              </a:rPr>
              <a:t> </a:t>
            </a:r>
            <a:r>
              <a:rPr lang="es-MX" sz="4400" b="1" dirty="0">
                <a:solidFill>
                  <a:schemeClr val="accent5">
                    <a:lumMod val="75000"/>
                  </a:schemeClr>
                </a:solidFill>
                <a:latin typeface="Bahnschrift Light" panose="020B0502040204020203" pitchFamily="34" charset="0"/>
              </a:rPr>
              <a:t>desde el año de 2019.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A58922-CF70-44FB-AF89-8C5054F7F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6" y="342900"/>
            <a:ext cx="3734433" cy="205739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412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C71DEB3-975B-45BA-AFC2-B2F6DDC09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86" y="253093"/>
            <a:ext cx="7150100" cy="6057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D3B39CF-AF19-40EC-A12F-CE256928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943195"/>
            <a:ext cx="3951513" cy="4151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540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5000">
        <p14:doors dir="vert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C293421-6C68-40FE-A1A6-7579A6D4F8F9}"/>
              </a:ext>
            </a:extLst>
          </p:cNvPr>
          <p:cNvSpPr txBox="1"/>
          <p:nvPr/>
        </p:nvSpPr>
        <p:spPr>
          <a:xfrm>
            <a:off x="1681843" y="2318657"/>
            <a:ext cx="92583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BBF7EF-29E4-4574-88DA-8F6CB1A1F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79" y="587828"/>
            <a:ext cx="8695607" cy="56823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CD70A3-E03C-4BD8-802F-E8F354FE8418}"/>
              </a:ext>
            </a:extLst>
          </p:cNvPr>
          <p:cNvSpPr txBox="1"/>
          <p:nvPr/>
        </p:nvSpPr>
        <p:spPr>
          <a:xfrm>
            <a:off x="2612572" y="4235675"/>
            <a:ext cx="9424950" cy="2246769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MX" sz="3500" b="1" dirty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La insistencia en cambiar de hábitos en cuanto a reducción del uso de plásticos, es por que los desechos de estos ya han rebasado la capacidad de su reciclaje.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AA201D-7ABC-453F-84D5-8868587CC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351" y="616332"/>
            <a:ext cx="2286198" cy="240203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9560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tos son los beneficios médicos del agua de mar en el cuerpo">
            <a:extLst>
              <a:ext uri="{FF2B5EF4-FFF2-40B4-BE49-F238E27FC236}">
                <a16:creationId xmlns:a16="http://schemas.microsoft.com/office/drawing/2014/main" id="{B7CF08E8-5C2C-4829-B55C-3D073FFD4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6" y="359229"/>
            <a:ext cx="11310258" cy="61068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EA7A31B-B5A1-467E-8A0F-B9732746AF39}"/>
              </a:ext>
            </a:extLst>
          </p:cNvPr>
          <p:cNvSpPr txBox="1"/>
          <p:nvPr/>
        </p:nvSpPr>
        <p:spPr>
          <a:xfrm>
            <a:off x="1153886" y="718458"/>
            <a:ext cx="10225314" cy="3323987"/>
          </a:xfrm>
          <a:prstGeom prst="rect">
            <a:avLst/>
          </a:prstGeom>
          <a:solidFill>
            <a:schemeClr val="accent4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3500" b="1" dirty="0">
                <a:solidFill>
                  <a:srgbClr val="002060"/>
                </a:solidFill>
                <a:latin typeface="Bahnschrift" panose="020B0502040204020203" pitchFamily="34" charset="0"/>
              </a:rPr>
              <a:t>Los desechos plásticos que no se reciclan tienen como destino final los ríos, lagunas y el mar, formando grandes islas de basura plástica que ha provocado un grave problema de contaminación debido a los </a:t>
            </a:r>
            <a:r>
              <a:rPr lang="es-MX" sz="3500" b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microplásticos</a:t>
            </a:r>
            <a:r>
              <a:rPr lang="es-MX" sz="3500" b="1" dirty="0">
                <a:solidFill>
                  <a:srgbClr val="002060"/>
                </a:solidFill>
                <a:latin typeface="Bahnschrift" panose="020B0502040204020203" pitchFamily="34" charset="0"/>
              </a:rPr>
              <a:t> que se desprenden de  el.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F18A56-98D0-4634-995F-EB16F3A5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662" y="4255154"/>
            <a:ext cx="2780017" cy="1646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891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5000">
        <p14:doors dir="vert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C5AA1F-2304-4053-AC36-B241114D2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3" y="587829"/>
            <a:ext cx="10929256" cy="56986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4D70E78-1116-4099-BCB8-8EAE96B51C5C}"/>
              </a:ext>
            </a:extLst>
          </p:cNvPr>
          <p:cNvSpPr txBox="1"/>
          <p:nvPr/>
        </p:nvSpPr>
        <p:spPr>
          <a:xfrm>
            <a:off x="1328056" y="3690256"/>
            <a:ext cx="8933544" cy="1708160"/>
          </a:xfrm>
          <a:prstGeom prst="rect">
            <a:avLst/>
          </a:prstGeom>
          <a:solidFill>
            <a:schemeClr val="tx2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3500" b="1" dirty="0">
                <a:solidFill>
                  <a:srgbClr val="FFFF00"/>
                </a:solidFill>
                <a:latin typeface="Bahnschrift Light" panose="020B0502040204020203" pitchFamily="34" charset="0"/>
              </a:rPr>
              <a:t>La contaminación  por </a:t>
            </a:r>
            <a:r>
              <a:rPr lang="es-MX" sz="3500" b="1" dirty="0" err="1">
                <a:solidFill>
                  <a:srgbClr val="FFFF00"/>
                </a:solidFill>
                <a:latin typeface="Bahnschrift Light" panose="020B0502040204020203" pitchFamily="34" charset="0"/>
              </a:rPr>
              <a:t>microplásticos</a:t>
            </a:r>
            <a:r>
              <a:rPr lang="es-MX" sz="3500" b="1" dirty="0">
                <a:solidFill>
                  <a:srgbClr val="FFFF00"/>
                </a:solidFill>
                <a:latin typeface="Bahnschrift Light" panose="020B0502040204020203" pitchFamily="34" charset="0"/>
              </a:rPr>
              <a:t> provoca enfermedades en humanos y especies marinas.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3264C3-8832-477A-8229-8814E479F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377" y="205668"/>
            <a:ext cx="2780017" cy="16460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446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A7FBF54-BFCC-4ED3-8DC1-95138C11C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498021"/>
            <a:ext cx="10744200" cy="586195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12F125-25C9-4679-8FC9-08747975CAD9}"/>
              </a:ext>
            </a:extLst>
          </p:cNvPr>
          <p:cNvSpPr txBox="1"/>
          <p:nvPr/>
        </p:nvSpPr>
        <p:spPr>
          <a:xfrm>
            <a:off x="1148443" y="1359202"/>
            <a:ext cx="9895114" cy="1985159"/>
          </a:xfrm>
          <a:prstGeom prst="rect">
            <a:avLst/>
          </a:prstGeom>
          <a:solidFill>
            <a:schemeClr val="tx1">
              <a:alpha val="32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s-MX" sz="3500" b="1" dirty="0">
                <a:solidFill>
                  <a:srgbClr val="FFFF00"/>
                </a:solidFill>
                <a:latin typeface="Bahnschrift" panose="020B0502040204020203" pitchFamily="34" charset="0"/>
              </a:rPr>
              <a:t>Estudios recientes han demostrado que las afecciones en la salud de los humanos por  la ingesta de </a:t>
            </a:r>
            <a:r>
              <a:rPr lang="es-MX" sz="3500" b="1" dirty="0" err="1">
                <a:solidFill>
                  <a:srgbClr val="FFFF00"/>
                </a:solidFill>
                <a:latin typeface="Bahnschrift" panose="020B0502040204020203" pitchFamily="34" charset="0"/>
              </a:rPr>
              <a:t>microplásticos</a:t>
            </a:r>
            <a:r>
              <a:rPr lang="es-MX" sz="3500" b="1" dirty="0">
                <a:solidFill>
                  <a:srgbClr val="FFFF00"/>
                </a:solidFill>
                <a:latin typeface="Bahnschrift" panose="020B0502040204020203" pitchFamily="34" charset="0"/>
              </a:rPr>
              <a:t> son:</a:t>
            </a:r>
            <a:br>
              <a:rPr lang="es-MX" sz="3500" b="1" dirty="0">
                <a:latin typeface="Bahnschrift Light" panose="020B0502040204020203" pitchFamily="34" charset="0"/>
              </a:rPr>
            </a:br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A1527CA-6EE7-45D2-99A9-E42C92ABB7D7}"/>
              </a:ext>
            </a:extLst>
          </p:cNvPr>
          <p:cNvSpPr txBox="1"/>
          <p:nvPr/>
        </p:nvSpPr>
        <p:spPr>
          <a:xfrm>
            <a:off x="1148443" y="3429000"/>
            <a:ext cx="9895114" cy="1985159"/>
          </a:xfrm>
          <a:prstGeom prst="rect">
            <a:avLst/>
          </a:prstGeom>
          <a:solidFill>
            <a:schemeClr val="tx1">
              <a:alpha val="46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s-MX" sz="3500" b="1" dirty="0">
                <a:solidFill>
                  <a:srgbClr val="FFFF00"/>
                </a:solidFill>
                <a:latin typeface="Bahnschrift" panose="020B0502040204020203" pitchFamily="34" charset="0"/>
              </a:rPr>
              <a:t>-   Desórdenes alimenticios y  reproductivos.</a:t>
            </a:r>
          </a:p>
          <a:p>
            <a:pPr marL="285750" indent="-285750">
              <a:buFontTx/>
              <a:buChar char="-"/>
            </a:pPr>
            <a:r>
              <a:rPr lang="es-MX" sz="3500" b="1" dirty="0">
                <a:solidFill>
                  <a:srgbClr val="FFFF00"/>
                </a:solidFill>
                <a:latin typeface="Bahnschrift" panose="020B0502040204020203" pitchFamily="34" charset="0"/>
              </a:rPr>
              <a:t>  Alteraciones en el metabolismo.</a:t>
            </a:r>
          </a:p>
          <a:p>
            <a:r>
              <a:rPr lang="es-MX" sz="3500" b="1" dirty="0">
                <a:solidFill>
                  <a:srgbClr val="FFFF00"/>
                </a:solidFill>
                <a:latin typeface="Bahnschrift" panose="020B0502040204020203" pitchFamily="34" charset="0"/>
              </a:rPr>
              <a:t>-   Cambios en la fisiología  hepática.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F8B64C-D471-4017-8B7C-C7AE916BE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757" y="141235"/>
            <a:ext cx="1915886" cy="11344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4473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5000">
        <p14:doors dir="vert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93CB5E-7349-48A2-A46E-156D441DA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6" y="293914"/>
            <a:ext cx="10371364" cy="60252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7C6242F-AC49-447B-ACA1-FFE42F57B640}"/>
              </a:ext>
            </a:extLst>
          </p:cNvPr>
          <p:cNvSpPr txBox="1"/>
          <p:nvPr/>
        </p:nvSpPr>
        <p:spPr>
          <a:xfrm>
            <a:off x="1306286" y="538843"/>
            <a:ext cx="9827078" cy="2246769"/>
          </a:xfrm>
          <a:prstGeom prst="rect">
            <a:avLst/>
          </a:prstGeom>
          <a:solidFill>
            <a:schemeClr val="accent3">
              <a:lumMod val="40000"/>
              <a:lumOff val="60000"/>
              <a:alpha val="64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MX" sz="3500" b="1" dirty="0">
                <a:solidFill>
                  <a:srgbClr val="002060"/>
                </a:solidFill>
                <a:latin typeface="Bahnschrift" panose="020B0502040204020203" pitchFamily="34" charset="0"/>
              </a:rPr>
              <a:t>Por tal motivo, es necesario crear conciencia del enorme daño que nosotros mismos hemos provocado por el uso excesivo de materiales plásticos.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00E335-A902-4343-A751-C14D94827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977" y="3688531"/>
            <a:ext cx="2780017" cy="16460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2623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E3D7C-EA8F-4392-9A45-AE46709B0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77" y="998613"/>
            <a:ext cx="11511643" cy="55646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63E7F6-65C8-49AE-9510-72DD48325220}"/>
              </a:ext>
            </a:extLst>
          </p:cNvPr>
          <p:cNvSpPr txBox="1"/>
          <p:nvPr/>
        </p:nvSpPr>
        <p:spPr>
          <a:xfrm>
            <a:off x="3739243" y="294745"/>
            <a:ext cx="8112577" cy="2862322"/>
          </a:xfrm>
          <a:prstGeom prst="rect">
            <a:avLst/>
          </a:prstGeom>
          <a:solidFill>
            <a:srgbClr val="C00000">
              <a:alpha val="8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500" b="1" dirty="0">
                <a:solidFill>
                  <a:schemeClr val="bg1"/>
                </a:solidFill>
                <a:latin typeface="Bahnschrift" panose="020B0502040204020203" pitchFamily="34" charset="0"/>
              </a:rPr>
              <a:t>Hoy por hoy, nos encontramos en un grado de contaminación por plástico demasiado alto, peligroso y grave.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93C6EF-8D0F-4CA0-9DB7-056BAFFB8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77" y="524890"/>
            <a:ext cx="2843893" cy="2402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98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253</Words>
  <Application>Microsoft Office PowerPoint</Application>
  <PresentationFormat>Panorámica</PresentationFormat>
  <Paragraphs>20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Arial</vt:lpstr>
      <vt:lpstr>Bahnschrift</vt:lpstr>
      <vt:lpstr>Bahnschrift Light</vt:lpstr>
      <vt:lpstr>Calibri</vt:lpstr>
      <vt:lpstr>Calibri Light</vt:lpstr>
      <vt:lpstr>Script MT Bold</vt:lpstr>
      <vt:lpstr>Wide Latin</vt:lpstr>
      <vt:lpstr>Office Theme</vt:lpstr>
      <vt:lpstr>TECNOLOGICO DE ESTUDIOS SUPERIORES DE ECATEPEC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TECNOLOGICO DE ESTUDIOS SUPERIORES DE ECATEPEC</dc:title>
  <dc:creator>Monica Martinez Reynoso</dc:creator>
  <cp:lastModifiedBy>Monica Martinez Reynoso</cp:lastModifiedBy>
  <cp:revision>29</cp:revision>
  <dcterms:created xsi:type="dcterms:W3CDTF">2022-08-11T19:02:55Z</dcterms:created>
  <dcterms:modified xsi:type="dcterms:W3CDTF">2022-08-12T19:21:07Z</dcterms:modified>
</cp:coreProperties>
</file>