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0" r:id="rId4"/>
    <p:sldId id="262" r:id="rId5"/>
    <p:sldId id="263" r:id="rId6"/>
    <p:sldId id="258" r:id="rId7"/>
    <p:sldId id="259" r:id="rId8"/>
    <p:sldId id="261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4755B-D21F-4E0E-8EC7-3BABDD07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010A-14A5-4E46-A374-9AF90A306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DADBB-7484-463E-817C-EA1DFE5A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707-0AC8-44D6-9F23-EE13C988898F}" type="datetimeFigureOut">
              <a:rPr lang="es-MX" smtClean="0"/>
              <a:t>27/07/2022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306C37-80DF-4DC9-A98D-4E263D2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BBC4E-72E3-43B3-8819-AA554612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2590-0A7D-4C06-A638-BE8499F35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50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3CFC8-EB77-488F-9150-EE60EC54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00B401-4963-4C50-B9E4-DDA04137B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0975B5-4DAE-43F7-B3BB-5A7FE9A9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707-0AC8-44D6-9F23-EE13C988898F}" type="datetimeFigureOut">
              <a:rPr lang="es-MX" smtClean="0"/>
              <a:t>27/07/2022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03C1A2-E9D0-4417-B8FE-6B8B9F4A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32539E-A4DE-4323-8770-2F94AC93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2590-0A7D-4C06-A638-BE8499F35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427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68D8CD-4D63-4715-9462-112216767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DAE17E-3692-4A4E-B6FE-D0460415D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CE4891-FC95-420B-9E78-AD05DD90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707-0AC8-44D6-9F23-EE13C988898F}" type="datetimeFigureOut">
              <a:rPr lang="es-MX" smtClean="0"/>
              <a:t>27/07/2022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92C552-D10C-435C-9C3D-F0F76E09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E8212A-317D-4B05-8917-234B930A8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2590-0A7D-4C06-A638-BE8499F35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19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353C7-469E-453E-8B17-5E6FE84F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5B7C2A-EF14-49A5-8B44-AE363F0D3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D7CA2-5540-4B84-A3D2-487192D9D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707-0AC8-44D6-9F23-EE13C988898F}" type="datetimeFigureOut">
              <a:rPr lang="es-MX" smtClean="0"/>
              <a:t>27/07/2022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56B67D-B6C6-4FCC-965F-73D7B365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C61791-7C0D-4E7D-B23F-32CCFC9B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2590-0A7D-4C06-A638-BE8499F35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842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45EE1-7717-4ED6-AA45-A67778B3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F3E27C-5BC6-43AF-A957-C0803AAF2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1C591A-2FAD-4ABF-AE16-3221C2821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707-0AC8-44D6-9F23-EE13C988898F}" type="datetimeFigureOut">
              <a:rPr lang="es-MX" smtClean="0"/>
              <a:t>27/07/2022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0F041C-E263-4478-BB73-4B19993A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868192-F6D5-49B1-97B3-2911074A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2590-0A7D-4C06-A638-BE8499F35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77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ADE88-69B1-494C-A523-1A8FCEA8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9E244F-0AEE-4AC8-8A55-75160395C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331E93-7D26-4C4F-9910-25D9EA49B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CBF7E4-08D0-4121-9DA0-3B63A9B0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707-0AC8-44D6-9F23-EE13C988898F}" type="datetimeFigureOut">
              <a:rPr lang="es-MX" smtClean="0"/>
              <a:t>27/07/2022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5B1B12-4D3B-41CD-9384-36FB6315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54F07F-308F-4FE0-BE69-5F94B934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2590-0A7D-4C06-A638-BE8499F35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412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90934-CAF1-4772-A8D8-6E4631DE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B85ECC-11AA-4171-87B6-16FD0B3A3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3EC9B-9196-4AB5-9CA9-7811528B6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275923-1012-4C8A-ABCF-B2A8CFD2D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C7FC4E-4D62-45E0-9EC0-328DA9BFB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F6025E-24FB-4791-81D2-BC156A75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707-0AC8-44D6-9F23-EE13C988898F}" type="datetimeFigureOut">
              <a:rPr lang="es-MX" smtClean="0"/>
              <a:t>27/07/2022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1E4A96-920A-46EE-B484-BAB93002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A66810-0A8F-429F-8097-2EDDEA25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2590-0A7D-4C06-A638-BE8499F35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94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6A40C-B4D2-4DBB-B574-EA585235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E3478C-E871-4C26-AE37-6388EFFD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707-0AC8-44D6-9F23-EE13C988898F}" type="datetimeFigureOut">
              <a:rPr lang="es-MX" smtClean="0"/>
              <a:t>27/07/2022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9DB037-547E-4CFD-B169-F0E64CCA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7AE7FA1-02DF-464E-926A-C758F2E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2590-0A7D-4C06-A638-BE8499F35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711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C3EFCC-2BD2-4103-AABC-682CED099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707-0AC8-44D6-9F23-EE13C988898F}" type="datetimeFigureOut">
              <a:rPr lang="es-MX" smtClean="0"/>
              <a:t>27/07/2022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640362-A9FF-4837-BA5D-22BFC408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AB23C5-8524-4351-93D4-A9FDD356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2590-0A7D-4C06-A638-BE8499F35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76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B3C18-0CC5-49F3-9045-7D9D8D3E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44E263-F0E0-4448-AD2D-9E7F0C0D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38C260-B223-4023-9562-6468B9B01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0F310-EE13-4109-A412-3E08B58E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707-0AC8-44D6-9F23-EE13C988898F}" type="datetimeFigureOut">
              <a:rPr lang="es-MX" smtClean="0"/>
              <a:t>27/07/2022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837788-1CE3-4314-A972-54FD9615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E9DACD-D4E4-49CE-AF13-E5884A3F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2590-0A7D-4C06-A638-BE8499F35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31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B4362-EEE1-4412-9287-2A74E6F7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4CCD81-CCBA-4047-A278-EBDDA7602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DC5827-8235-49C4-A13D-CCA9D07CE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194B62-C433-4DF0-9C5A-03B12976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707-0AC8-44D6-9F23-EE13C988898F}" type="datetimeFigureOut">
              <a:rPr lang="es-MX" smtClean="0"/>
              <a:t>27/07/2022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497B4C-7930-4D57-945B-48C4ACCD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D6F716-30A9-41C1-8E14-AA811E4B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2590-0A7D-4C06-A638-BE8499F35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19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6E65B03-4DE2-4468-9817-34DB89E1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6961C-6DE8-44A6-978D-3685E94E7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A796CF-4B19-4E8F-8232-25E7CDD1D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B2707-0AC8-44D6-9F23-EE13C988898F}" type="datetimeFigureOut">
              <a:rPr lang="es-MX" smtClean="0"/>
              <a:t>27/07/2022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71AD83-282B-452D-9F12-4C46E2172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BB89D4-53FB-4D4A-B325-BE7384A2F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B2590-0A7D-4C06-A638-BE8499F35E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26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service.noaa.gov/facts/microplastic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222987/" TargetMode="External"/><Relationship Id="rId2" Type="http://schemas.openxmlformats.org/officeDocument/2006/relationships/hyperlink" Target="https://www.niehs.nih.gov/health/topics/agents/endocrine/index.cf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ichard Clayderman - 13-Black bird flies">
            <a:hlinkClick r:id="" action="ppaction://media"/>
            <a:extLst>
              <a:ext uri="{FF2B5EF4-FFF2-40B4-BE49-F238E27FC236}">
                <a16:creationId xmlns:a16="http://schemas.microsoft.com/office/drawing/2014/main" id="{1BAB910D-7363-46CD-BB39-CEC676EA02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75.5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92985" y="2246097"/>
            <a:ext cx="304800" cy="3048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4670AD5-86B2-4912-804A-38C05447B662}"/>
              </a:ext>
            </a:extLst>
          </p:cNvPr>
          <p:cNvSpPr/>
          <p:nvPr/>
        </p:nvSpPr>
        <p:spPr>
          <a:xfrm>
            <a:off x="310241" y="1476920"/>
            <a:ext cx="49965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500" dirty="0">
                <a:latin typeface="Blueberry Days" pitchFamily="2" charset="0"/>
              </a:rPr>
              <a:t>¿Qué son los plásticos de un solo uso?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49EF70-322F-4C11-9787-42968DF5883D}"/>
              </a:ext>
            </a:extLst>
          </p:cNvPr>
          <p:cNvSpPr/>
          <p:nvPr/>
        </p:nvSpPr>
        <p:spPr>
          <a:xfrm>
            <a:off x="512535" y="2550897"/>
            <a:ext cx="49475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500" dirty="0">
                <a:latin typeface="Blueberry Days" pitchFamily="2" charset="0"/>
              </a:rPr>
              <a:t>¿Por qué es malo el plástico de un solo uso?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FBD1E57-7508-4F13-9885-221CCE392CE1}"/>
              </a:ext>
            </a:extLst>
          </p:cNvPr>
          <p:cNvSpPr/>
          <p:nvPr/>
        </p:nvSpPr>
        <p:spPr>
          <a:xfrm>
            <a:off x="310242" y="3576869"/>
            <a:ext cx="49965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500" dirty="0">
                <a:latin typeface="Blueberry Days" pitchFamily="2" charset="0"/>
              </a:rPr>
              <a:t>Los plásticos de un solo uso y la contaminación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F74B443-7D30-4B5C-91EB-44F6453C257D}"/>
              </a:ext>
            </a:extLst>
          </p:cNvPr>
          <p:cNvSpPr/>
          <p:nvPr/>
        </p:nvSpPr>
        <p:spPr>
          <a:xfrm>
            <a:off x="310241" y="5245931"/>
            <a:ext cx="49965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500" dirty="0">
                <a:latin typeface="Blueberry Days" pitchFamily="2" charset="0"/>
              </a:rPr>
              <a:t>¿Deberíamos prohibir los plásticos de un solo uso?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2287EDE-40F9-4E1D-8142-2A2293E4B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06" y="1"/>
            <a:ext cx="6270594" cy="68579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023DE50-2475-4950-8EFF-D2C5EE316395}"/>
              </a:ext>
            </a:extLst>
          </p:cNvPr>
          <p:cNvSpPr txBox="1"/>
          <p:nvPr/>
        </p:nvSpPr>
        <p:spPr>
          <a:xfrm>
            <a:off x="463550" y="546100"/>
            <a:ext cx="11264900" cy="86177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5000" dirty="0">
                <a:latin typeface="Blueberry Days" pitchFamily="2" charset="0"/>
              </a:rPr>
              <a:t>El impacto de los </a:t>
            </a:r>
            <a:r>
              <a:rPr lang="es-MX" sz="5000" dirty="0" err="1">
                <a:latin typeface="Blueberry Days" pitchFamily="2" charset="0"/>
              </a:rPr>
              <a:t>microplásticos</a:t>
            </a:r>
            <a:endParaRPr lang="es-MX" sz="5000" dirty="0">
              <a:latin typeface="Blueberry Days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FF546D4-AEA1-4F73-BC14-5BEAF9285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6785" y="2830561"/>
            <a:ext cx="2780017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10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00206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4B447D2-FFBF-43D3-A9A4-393BF3D629C6}"/>
              </a:ext>
            </a:extLst>
          </p:cNvPr>
          <p:cNvSpPr/>
          <p:nvPr/>
        </p:nvSpPr>
        <p:spPr>
          <a:xfrm>
            <a:off x="457200" y="243455"/>
            <a:ext cx="10794999" cy="2246769"/>
          </a:xfrm>
          <a:prstGeom prst="rect">
            <a:avLst/>
          </a:prstGeom>
          <a:gradFill>
            <a:gsLst>
              <a:gs pos="85000">
                <a:srgbClr val="FFFF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MX" sz="3500" dirty="0">
                <a:solidFill>
                  <a:srgbClr val="7030A0"/>
                </a:solidFill>
                <a:latin typeface="Blueberry Days" pitchFamily="2" charset="0"/>
              </a:rPr>
              <a:t>Una pajilla con nuestro café helado, una bolsa de plástico para llevar nuestra comida, la envoltura de dulces: tomada individualmente, cada una parece inofensiva. </a:t>
            </a:r>
            <a:endParaRPr lang="es-MX" sz="3500" dirty="0">
              <a:latin typeface="Blueberry Days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BDB14F-E843-462E-9C66-D2F232C31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7"/>
          <a:stretch/>
        </p:blipFill>
        <p:spPr>
          <a:xfrm>
            <a:off x="2628900" y="2490225"/>
            <a:ext cx="6680199" cy="412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0AFC013-F3FD-42B7-A938-EC3B81103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224" y="5892800"/>
            <a:ext cx="1049339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7000">
        <p:dissolve/>
      </p:transition>
    </mc:Choice>
    <mc:Fallback xmlns="">
      <p:transition spd="slow" advClick="0" advTm="1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097832-B000-4766-840A-D92390EEA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77" y="571500"/>
            <a:ext cx="11314979" cy="5715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76394EF-00F9-4730-9779-2ABECB22A91E}"/>
              </a:ext>
            </a:extLst>
          </p:cNvPr>
          <p:cNvSpPr/>
          <p:nvPr/>
        </p:nvSpPr>
        <p:spPr>
          <a:xfrm>
            <a:off x="983154" y="4116448"/>
            <a:ext cx="10348873" cy="2371868"/>
          </a:xfrm>
          <a:prstGeom prst="rect">
            <a:avLst/>
          </a:prstGeom>
          <a:solidFill>
            <a:schemeClr val="accent5">
              <a:lumMod val="20000"/>
              <a:lumOff val="80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rgbClr val="7030A0"/>
                </a:solidFill>
                <a:latin typeface="Blueberry Day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Dejados solos, los plásticos realmente no se descomponen; simplemente se rompen. Con el tiempo, el sol y el calor convierten lentamente los plásticos en piezas cada vez más pequeñas hasta que finalmente se convierten en lo que se conoce como</a:t>
            </a:r>
            <a:r>
              <a:rPr lang="es-MX" sz="2800" dirty="0">
                <a:solidFill>
                  <a:srgbClr val="666666"/>
                </a:solidFill>
                <a:latin typeface="Blueberry Day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2800" dirty="0" err="1">
                <a:solidFill>
                  <a:srgbClr val="FF0000"/>
                </a:solidFill>
                <a:latin typeface="Blueberry Day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microplásticos</a:t>
            </a:r>
            <a:r>
              <a:rPr lang="es-MX" sz="2800" dirty="0">
                <a:solidFill>
                  <a:srgbClr val="FF0000"/>
                </a:solidFill>
                <a:latin typeface="Blueberry Day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B5CE696-9B16-41EE-9958-76607CE7C866}"/>
              </a:ext>
            </a:extLst>
          </p:cNvPr>
          <p:cNvSpPr/>
          <p:nvPr/>
        </p:nvSpPr>
        <p:spPr>
          <a:xfrm>
            <a:off x="1242691" y="571500"/>
            <a:ext cx="9829800" cy="630942"/>
          </a:xfrm>
          <a:prstGeom prst="rect">
            <a:avLst/>
          </a:prstGeom>
          <a:solidFill>
            <a:schemeClr val="accent5">
              <a:lumMod val="20000"/>
              <a:lumOff val="80000"/>
              <a:alpha val="38000"/>
            </a:schemeClr>
          </a:solidFill>
        </p:spPr>
        <p:txBody>
          <a:bodyPr wrap="square">
            <a:spAutoFit/>
          </a:bodyPr>
          <a:lstStyle/>
          <a:p>
            <a:r>
              <a:rPr lang="es-MX" sz="3500" dirty="0">
                <a:solidFill>
                  <a:srgbClr val="C00000"/>
                </a:solidFill>
                <a:latin typeface="Blueberry Days" pitchFamily="2" charset="0"/>
              </a:rPr>
              <a:t>¿Por qué es malo el plástico de un solo uso?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DD7F35-24FD-4364-BD43-3AA63B2E4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1467" y="1083112"/>
            <a:ext cx="2129456" cy="1260862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811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:dissolve/>
      </p:transition>
    </mc:Choice>
    <mc:Fallback xmlns="">
      <p:transition spd="slow" advClick="0" advTm="1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6E74F5-FD4A-41DB-9861-1E7BD0B28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193" y="177831"/>
            <a:ext cx="3454800" cy="2226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3A7DDD4-5B08-4AD4-A130-C855F93C0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279" y="3786602"/>
            <a:ext cx="4029457" cy="3230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DCC6D62-FC81-46CB-9F98-1B2439A8A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26" y="198661"/>
            <a:ext cx="4014788" cy="286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CC8F14-6989-45FC-B6A8-7334A99EA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86" y="3935644"/>
            <a:ext cx="3832113" cy="2932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C735AC3-F848-46E1-9D6C-E46309EB6F84}"/>
              </a:ext>
            </a:extLst>
          </p:cNvPr>
          <p:cNvSpPr/>
          <p:nvPr/>
        </p:nvSpPr>
        <p:spPr>
          <a:xfrm>
            <a:off x="928007" y="2248879"/>
            <a:ext cx="10335986" cy="17081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es-MX" sz="3500" dirty="0">
                <a:latin typeface="Blueberry Days" pitchFamily="2" charset="0"/>
              </a:rPr>
              <a:t>Estos fragmentos plásticos microscópicos, de no más de 5 milímetros de largo, son difíciles de detectar y están en todas partes.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157D71-7031-40C0-A1EF-DBE95A396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0199" y="3985896"/>
            <a:ext cx="3392479" cy="2288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0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:dissolve/>
      </p:transition>
    </mc:Choice>
    <mc:Fallback xmlns="">
      <p:transition spd="slow" advClick="0" advTm="1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EF4FC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690125F-B39E-4228-BE5E-084369272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7" y="212272"/>
            <a:ext cx="4599894" cy="4281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96D03B-3C81-48C4-8484-E58FBBEA8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659" y="3658804"/>
            <a:ext cx="4599894" cy="3068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53B5A41-07D8-4796-AEF5-BE5434BE738D}"/>
              </a:ext>
            </a:extLst>
          </p:cNvPr>
          <p:cNvSpPr/>
          <p:nvPr/>
        </p:nvSpPr>
        <p:spPr>
          <a:xfrm>
            <a:off x="5069341" y="52154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800" dirty="0">
                <a:latin typeface="Blueberry Days" pitchFamily="2" charset="0"/>
              </a:rPr>
              <a:t>Algunos </a:t>
            </a:r>
            <a:r>
              <a:rPr lang="es-MX" sz="2800" dirty="0" err="1">
                <a:latin typeface="Blueberry Days" pitchFamily="2" charset="0"/>
              </a:rPr>
              <a:t>microplásticos</a:t>
            </a:r>
            <a:r>
              <a:rPr lang="es-MX" sz="2800" dirty="0">
                <a:latin typeface="Blueberry Days" pitchFamily="2" charset="0"/>
              </a:rPr>
              <a:t> son incluso pequeños por diseño, como las </a:t>
            </a:r>
            <a:r>
              <a:rPr lang="es-MX" sz="2800" dirty="0" err="1">
                <a:latin typeface="Blueberry Days" pitchFamily="2" charset="0"/>
              </a:rPr>
              <a:t>microperlas</a:t>
            </a:r>
            <a:r>
              <a:rPr lang="es-MX" sz="2800" dirty="0">
                <a:latin typeface="Blueberry Days" pitchFamily="2" charset="0"/>
              </a:rPr>
              <a:t> utilizadas en los exfoliantes faciales o las microfibras en la ropa de poliéster.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86456D-9701-4AF3-80B2-A39356224A31}"/>
              </a:ext>
            </a:extLst>
          </p:cNvPr>
          <p:cNvSpPr/>
          <p:nvPr/>
        </p:nvSpPr>
        <p:spPr>
          <a:xfrm>
            <a:off x="620487" y="4953367"/>
            <a:ext cx="54755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Blueberry Days" pitchFamily="2" charset="0"/>
              </a:rPr>
              <a:t>Terminan en el agua, ingeridos por la vida silvestre y dentro de nuestros cuerpos</a:t>
            </a:r>
            <a:r>
              <a:rPr lang="es-MX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CDF883-0500-4565-B81D-FF5976905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199195"/>
            <a:ext cx="2311400" cy="1603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44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:dissolve/>
      </p:transition>
    </mc:Choice>
    <mc:Fallback xmlns="">
      <p:transition spd="slow" advClick="0" advTm="1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tx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3A1347A-CF98-4314-B21B-E8DA8A11C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86" y="257628"/>
            <a:ext cx="10153652" cy="6273801"/>
          </a:xfrm>
          <a:prstGeom prst="rect">
            <a:avLst/>
          </a:prstGeom>
          <a:gradFill>
            <a:gsLst>
              <a:gs pos="36000">
                <a:schemeClr val="accent6">
                  <a:lumMod val="5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E7F20DF-BD4B-4FB7-A352-F882FAB471D2}"/>
              </a:ext>
            </a:extLst>
          </p:cNvPr>
          <p:cNvSpPr/>
          <p:nvPr/>
        </p:nvSpPr>
        <p:spPr>
          <a:xfrm>
            <a:off x="6694715" y="1797784"/>
            <a:ext cx="5121728" cy="163121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es-MX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Blueberry Days" pitchFamily="2" charset="0"/>
              </a:rPr>
              <a:t>Pero los plásticos de un solo uso tienen un elevado precio en el medio ambiente, que pagaremos durante milenios.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B94E9A9-6B6A-48C7-A901-9678F35DC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81" y="326571"/>
            <a:ext cx="2780017" cy="164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07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6">
                <a:lumMod val="5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0ABDBB-6CBB-4B23-9A40-D867C0D56D26}"/>
              </a:ext>
            </a:extLst>
          </p:cNvPr>
          <p:cNvSpPr/>
          <p:nvPr/>
        </p:nvSpPr>
        <p:spPr>
          <a:xfrm>
            <a:off x="3249385" y="3153805"/>
            <a:ext cx="6057723" cy="36009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MX" sz="3800" dirty="0">
                <a:solidFill>
                  <a:srgbClr val="002060"/>
                </a:solidFill>
                <a:latin typeface="Blueberry Days" pitchFamily="2" charset="0"/>
              </a:rPr>
              <a:t>Nuestra adicción al plástico tiene un impacto devastador en nuestros océanos, nuestra vida silvestre y nuestra salud.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0AC8CA-70B0-441D-9FAF-E276B3E4B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342" y="1647485"/>
            <a:ext cx="2332264" cy="33068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66F93D-5026-4799-911B-DE09EF23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385" y="157402"/>
            <a:ext cx="6057723" cy="27623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E49851-C277-4347-94A1-7D3F45EE8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94" y="1777231"/>
            <a:ext cx="2696757" cy="30473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BF8034-2250-45C3-9E68-AF071D59D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986" y="368145"/>
            <a:ext cx="1473299" cy="154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9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2000">
        <p:dissolve/>
      </p:transition>
    </mc:Choice>
    <mc:Fallback xmlns="">
      <p:transition spd="slow" advClick="0" advTm="1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C -0.00104 0.025 0.06002 0.04699 0.13698 0.04791 C 0.19805 0.05 0.24805 0.03796 0.24896 0.02291 C 0.24896 0.0081 0.2 -0.00602 0.13802 -0.00695 C 0.10703 -0.00695 0.07903 -0.0051 0.05898 4.81481E-6 C 0.02995 0.00694 0.01302 0.01805 0.01302 0.03101 C 0.01302 0.03796 0.01797 0.0449 0.02695 0.05092 C 0.04805 0.06388 0.08906 0.07291 0.13594 0.07407 C 0.19101 0.07592 0.23594 0.06504 0.23594 0.05208 C 0.23698 0.03796 0.19206 0.02592 0.13698 0.02407 C 0.10898 0.02407 0.08398 0.02592 0.06497 0.03009 C 0.03997 0.03703 0.02396 0.04791 0.02396 0.05902 C 0.02396 0.06504 0.02903 0.07106 0.03698 0.07708 C 0.05599 0.08796 0.09206 0.09699 0.13502 0.09791 C 0.18502 0.09907 0.225 0.08888 0.225 0.07708 C 0.22604 0.06504 0.18594 0.05393 0.13594 0.053 C 0.11094 0.05208 0.08802 0.05393 0.07096 0.0581 C 0.04805 0.06388 0.03502 0.07291 0.03502 0.08402 C 0.03502 0.08888 0.03906 0.0949 0.04596 0.1 C 0.06302 0.10995 0.09596 0.11805 0.13398 0.11898 C 0.17903 0.11898 0.21497 0.11111 0.21497 0.1 C 0.21497 0.08888 0.17995 0.07893 0.13502 0.078 C 0.11302 0.078 0.09206 0.08009 0.07695 0.0831 C 0.05599 0.08796 0.04401 0.09699 0.04297 0.10601 C 0.04297 0.11111 0.04805 0.11597 0.05403 0.1199 C 0.06901 0.13009 0.09896 0.13703 0.13294 0.13703 C 0.17305 0.13796 0.20599 0.13101 0.20599 0.12106 C 0.20703 0.11111 0.17396 0.10208 0.13398 0.10092 C 0.11406 0.10092 0.09505 0.10208 0.08203 0.10601 C 0.06302 0.10995 0.05195 0.11805 0.05195 0.12592 C 0.05195 0.13101 0.05495 0.13495 0.06094 0.13888 C 0.075 0.14791 0.10104 0.15393 0.13203 0.15509 C 0.16901 0.15509 0.19805 0.14907 0.19805 0.14004 C 0.19896 0.13101 0.17005 0.12291 0.13294 0.12199 C 0.11497 0.12199 0.09896 0.12291 0.08698 0.12592 C 0.07005 0.13009 0.06002 0.13703 0.06002 0.1449 C 0.06002 0.14907 0.06302 0.15208 0.06797 0.15601 C 0.07995 0.16388 0.10403 0.16898 0.13203 0.1699 C 0.16497 0.17106 0.19101 0.16504 0.19101 0.15601 C 0.19101 0.14907 0.16601 0.14097 0.13294 0.14097 C 0.11601 0.14004 0.10104 0.14189 0.08997 0.14398 C 0.075 0.14791 0.06601 0.15393 0.06601 0.16111 C 0.06601 0.16504 0.06901 0.16805 0.07396 0.17106 C 0.08502 0.178 0.10703 0.1831 0.13099 0.18402 C 0.16094 0.18495 0.18502 0.17893 0.18502 0.17199 C 0.18502 0.16388 0.16094 0.1581 0.13203 0.15694 C 0.11797 0.15694 0.10403 0.1581 0.09401 0.16111 C 0.07995 0.16388 0.072 0.16898 0.072 0.17592 C 0.072 0.17893 0.075 0.18194 0.07903 0.18495 C 0.08906 0.19097 0.10794 0.19606 0.13099 0.19606 C 0.15703 0.19699 0.17903 0.19189 0.17903 0.18495 C 0.17903 0.17893 0.15794 0.17291 0.13099 0.17291 C 0.11901 0.17199 0.10599 0.17291 0.097 0.175 C 0.08502 0.17893 0.07799 0.18402 0.07799 0.18888 C 0.07799 0.19189 0.07995 0.1949 0.08398 0.19699 C 0.09297 0.203 0.11002 0.20694 0.13099 0.2081 C 0.15495 0.2081 0.17396 0.203 0.17396 0.19791 C 0.17396 0.19189 0.15495 0.18611 0.13099 0.18611 C 0.11901 0.18611 0.10794 0.18703 0.10104 0.18888 C 0.08906 0.19097 0.08294 0.19606 0.08294 0.20092 C 0.08294 0.203 0.08502 0.20601 0.08802 0.2081 C 0.09596 0.21388 0.11198 0.21689 0.12995 0.21805 C 0.15195 0.21805 0.16901 0.21388 0.16901 0.20902 C 0.16901 0.203 0.15195 0.19907 0.13099 0.19791 C 0.12005 0.19791 0.11002 0.19907 0.10299 0.20092 C 0.09297 0.203 0.08698 0.20694 0.08698 0.21203 C 0.08698 0.21388 0.08906 0.21597 0.09206 0.21805 " pathEditMode="relative" rAng="0" ptsTypes="AAAAAAAA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tx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13487AE-96E5-4329-94F8-46F5C91DDB57}"/>
              </a:ext>
            </a:extLst>
          </p:cNvPr>
          <p:cNvSpPr/>
          <p:nvPr/>
        </p:nvSpPr>
        <p:spPr>
          <a:xfrm>
            <a:off x="338966" y="294807"/>
            <a:ext cx="1172391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500" dirty="0">
                <a:solidFill>
                  <a:srgbClr val="00B0F0"/>
                </a:solidFill>
                <a:latin typeface="Blueberry Days" pitchFamily="2" charset="0"/>
              </a:rPr>
              <a:t>La exposición a los </a:t>
            </a:r>
            <a:r>
              <a:rPr lang="es-MX" sz="2500" dirty="0" err="1">
                <a:solidFill>
                  <a:srgbClr val="00B0F0"/>
                </a:solidFill>
                <a:latin typeface="Blueberry Days" pitchFamily="2" charset="0"/>
              </a:rPr>
              <a:t>microplásticos</a:t>
            </a:r>
            <a:r>
              <a:rPr lang="es-MX" sz="2500" dirty="0">
                <a:solidFill>
                  <a:srgbClr val="00B0F0"/>
                </a:solidFill>
                <a:latin typeface="Blueberry Days" pitchFamily="2" charset="0"/>
              </a:rPr>
              <a:t>, así como a los químicos que se agregan a los plásticos durante el procesamiento, perjudican nuestra salud.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6D9A1DA-B8D6-4615-B517-833059A5142A}"/>
              </a:ext>
            </a:extLst>
          </p:cNvPr>
          <p:cNvSpPr/>
          <p:nvPr/>
        </p:nvSpPr>
        <p:spPr>
          <a:xfrm>
            <a:off x="412444" y="1583017"/>
            <a:ext cx="115769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500" dirty="0">
                <a:solidFill>
                  <a:srgbClr val="FFFF00"/>
                </a:solidFill>
                <a:latin typeface="Blueberry Days" pitchFamily="2" charset="0"/>
                <a:ea typeface="Calibri" panose="020F0502020204030204" pitchFamily="34" charset="0"/>
              </a:rPr>
              <a:t>Muchos de los químicos en los plásticos son conocidos como </a:t>
            </a:r>
            <a:r>
              <a:rPr lang="es-MX" sz="2500" dirty="0">
                <a:solidFill>
                  <a:srgbClr val="FFFF00"/>
                </a:solidFill>
                <a:latin typeface="Blueberry Day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alteradores endocrinos, los </a:t>
            </a:r>
            <a:r>
              <a:rPr lang="es-MX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berry Day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estudios</a:t>
            </a:r>
            <a:r>
              <a:rPr lang="es-MX" sz="2500" dirty="0">
                <a:solidFill>
                  <a:srgbClr val="FFFF00"/>
                </a:solidFill>
                <a:latin typeface="Blueberry Day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sugieren que la exposición humana</a:t>
            </a:r>
            <a:r>
              <a:rPr lang="es-MX" sz="2500" dirty="0">
                <a:solidFill>
                  <a:srgbClr val="FFFF00"/>
                </a:solidFill>
                <a:latin typeface="Blueberry Days" pitchFamily="2" charset="0"/>
                <a:ea typeface="Calibri" panose="020F0502020204030204" pitchFamily="34" charset="0"/>
              </a:rPr>
              <a:t> podría causar impactos en la salud provocando: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AA76FAF-F699-49CF-B757-1FA366615FFB}"/>
              </a:ext>
            </a:extLst>
          </p:cNvPr>
          <p:cNvSpPr/>
          <p:nvPr/>
        </p:nvSpPr>
        <p:spPr>
          <a:xfrm>
            <a:off x="1489526" y="3036211"/>
            <a:ext cx="883375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500" dirty="0">
                <a:solidFill>
                  <a:srgbClr val="00B050"/>
                </a:solidFill>
                <a:latin typeface="Blueberry Day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Desequilibrios hormonales</a:t>
            </a:r>
            <a:r>
              <a:rPr lang="es-MX" sz="2500" dirty="0">
                <a:solidFill>
                  <a:srgbClr val="00B050"/>
                </a:solidFill>
                <a:latin typeface="Blueberry Days" pitchFamily="2" charset="0"/>
                <a:ea typeface="Calibri" panose="020F0502020204030204" pitchFamily="34" charset="0"/>
              </a:rPr>
              <a:t>, </a:t>
            </a:r>
            <a:endParaRPr lang="es-MX" sz="2500" dirty="0">
              <a:solidFill>
                <a:srgbClr val="00B050"/>
              </a:solidFill>
              <a:latin typeface="Blueberry Days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9FFAA7D-3CF7-4916-91AE-BA887CCAC0A4}"/>
              </a:ext>
            </a:extLst>
          </p:cNvPr>
          <p:cNvSpPr/>
          <p:nvPr/>
        </p:nvSpPr>
        <p:spPr>
          <a:xfrm>
            <a:off x="1295404" y="3769262"/>
            <a:ext cx="92201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500" dirty="0">
                <a:solidFill>
                  <a:srgbClr val="00B050"/>
                </a:solidFill>
                <a:latin typeface="Blueberry Days" pitchFamily="2" charset="0"/>
                <a:ea typeface="Calibri" panose="020F0502020204030204" pitchFamily="34" charset="0"/>
              </a:rPr>
              <a:t>Problemas reproductivos como la infertilidad </a:t>
            </a:r>
            <a:endParaRPr lang="es-MX" sz="2500" dirty="0">
              <a:solidFill>
                <a:srgbClr val="00B050"/>
              </a:solidFill>
              <a:latin typeface="Blueberry Days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259C6C-D6DC-48EE-84CE-DF98AA7A60D7}"/>
              </a:ext>
            </a:extLst>
          </p:cNvPr>
          <p:cNvSpPr txBox="1"/>
          <p:nvPr/>
        </p:nvSpPr>
        <p:spPr>
          <a:xfrm>
            <a:off x="953408" y="4407595"/>
            <a:ext cx="922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err="1">
                <a:solidFill>
                  <a:srgbClr val="00B050"/>
                </a:solidFill>
                <a:latin typeface="Blueberry Days" pitchFamily="2" charset="0"/>
              </a:rPr>
              <a:t>Cancer</a:t>
            </a:r>
            <a:endParaRPr lang="es-MX" sz="2500" dirty="0">
              <a:solidFill>
                <a:srgbClr val="00B050"/>
              </a:solidFill>
              <a:latin typeface="Blueberry Days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20BD55A-E5A1-4843-8C37-7A17A0A1F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042" y="3491510"/>
            <a:ext cx="1143099" cy="12010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584BAE0-7E49-40D0-9496-2B9A051E1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57" y="3745834"/>
            <a:ext cx="1257399" cy="12010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FE7D7AB-A614-4A6B-B149-69182148E28A}"/>
              </a:ext>
            </a:extLst>
          </p:cNvPr>
          <p:cNvSpPr txBox="1"/>
          <p:nvPr/>
        </p:nvSpPr>
        <p:spPr>
          <a:xfrm>
            <a:off x="219224" y="5283455"/>
            <a:ext cx="118436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>
                <a:solidFill>
                  <a:srgbClr val="FF0000"/>
                </a:solidFill>
                <a:latin typeface="Blueberry Days" pitchFamily="2" charset="0"/>
              </a:rPr>
              <a:t>Cada día los estudios revelan más y mas consecuencias negativas por el uso excesivo de plásticos.</a:t>
            </a:r>
          </a:p>
        </p:txBody>
      </p:sp>
    </p:spTree>
    <p:extLst>
      <p:ext uri="{BB962C8B-B14F-4D97-AF65-F5344CB8AC3E}">
        <p14:creationId xmlns:p14="http://schemas.microsoft.com/office/powerpoint/2010/main" val="344962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:dissolve/>
      </p:transition>
    </mc:Choice>
    <mc:Fallback xmlns="">
      <p:transition spd="slow" advClick="0" advTm="2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5">
                <a:lumMod val="5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E2B1A4-8418-4357-AA57-6CC6B14D3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15" y="1894114"/>
            <a:ext cx="3917308" cy="37592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530C85B-FDED-4C8B-B77A-26C541125240}"/>
              </a:ext>
            </a:extLst>
          </p:cNvPr>
          <p:cNvSpPr txBox="1"/>
          <p:nvPr/>
        </p:nvSpPr>
        <p:spPr>
          <a:xfrm>
            <a:off x="1005116" y="584537"/>
            <a:ext cx="10704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chemeClr val="bg1"/>
                </a:solidFill>
                <a:latin typeface="Blueberry Days" pitchFamily="2" charset="0"/>
              </a:rPr>
              <a:t>Por estas razones es importante eliminar el uso de plásticos.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4C2088-27F6-44C7-B284-A6336A21B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493" y="1894114"/>
            <a:ext cx="3917308" cy="37592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8DFABB3-6930-4739-9899-1B5CFDC4DF54}"/>
              </a:ext>
            </a:extLst>
          </p:cNvPr>
          <p:cNvSpPr txBox="1"/>
          <p:nvPr/>
        </p:nvSpPr>
        <p:spPr>
          <a:xfrm>
            <a:off x="344714" y="5885205"/>
            <a:ext cx="1136468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MX" sz="4800" dirty="0">
                <a:solidFill>
                  <a:srgbClr val="00B050"/>
                </a:solidFill>
                <a:latin typeface="Script MT Bold" panose="03040602040607080904" pitchFamily="66" charset="0"/>
              </a:rPr>
              <a:t>Campaña 100 libre de plástico de un solo uso</a:t>
            </a:r>
          </a:p>
        </p:txBody>
      </p:sp>
    </p:spTree>
    <p:extLst>
      <p:ext uri="{BB962C8B-B14F-4D97-AF65-F5344CB8AC3E}">
        <p14:creationId xmlns:p14="http://schemas.microsoft.com/office/powerpoint/2010/main" val="7432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03594 0.06204 L 0.10794 0.06204 L 0.072 0.125 L 0.10794 0.18704 L 0.03594 0.18704 L 1.04167E-6 0.25 L -0.03594 0.18704 L -0.10794 0.18704 L -0.07201 0.125 L -0.10794 0.06204 L -0.03594 0.06204 L 1.04167E-6 -1.48148E-6 Z " pathEditMode="relative" rAng="0" ptsTypes="AAAAAAAA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340</Words>
  <Application>Microsoft Office PowerPoint</Application>
  <PresentationFormat>Panorámica</PresentationFormat>
  <Paragraphs>21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Blueberry Days</vt:lpstr>
      <vt:lpstr>Calibri</vt:lpstr>
      <vt:lpstr>Calibri Light</vt:lpstr>
      <vt:lpstr>Script MT 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Martinez Reynoso</dc:creator>
  <cp:lastModifiedBy>Monica Martinez Reynoso</cp:lastModifiedBy>
  <cp:revision>26</cp:revision>
  <dcterms:created xsi:type="dcterms:W3CDTF">2022-07-27T16:01:58Z</dcterms:created>
  <dcterms:modified xsi:type="dcterms:W3CDTF">2022-07-27T22:44:36Z</dcterms:modified>
</cp:coreProperties>
</file>