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1" r:id="rId3"/>
    <p:sldId id="257" r:id="rId4"/>
    <p:sldId id="258" r:id="rId5"/>
    <p:sldId id="260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056C6F"/>
    <a:srgbClr val="A50B9E"/>
    <a:srgbClr val="83A343"/>
    <a:srgbClr val="F07CD7"/>
    <a:srgbClr val="232C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19" autoAdjust="0"/>
  </p:normalViewPr>
  <p:slideViewPr>
    <p:cSldViewPr>
      <p:cViewPr varScale="1">
        <p:scale>
          <a:sx n="99" d="100"/>
          <a:sy n="99" d="100"/>
        </p:scale>
        <p:origin x="32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3D3F7D-3378-4082-8CF9-F0DAC2290C88}" type="datetimeFigureOut">
              <a:rPr lang="es-MX" smtClean="0"/>
              <a:t>29/06/2022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A91C8D-CCE5-49E7-9172-B0FFE81161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0273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91C8D-CCE5-49E7-9172-B0FFE8116199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22751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6252A-C213-48F8-A1E1-9FDC6C78CB23}" type="datetimeFigureOut">
              <a:rPr lang="es-MX" smtClean="0"/>
              <a:t>29/06/2022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B43B3-D259-4B8D-8173-02E30AF4A07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65798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6252A-C213-48F8-A1E1-9FDC6C78CB23}" type="datetimeFigureOut">
              <a:rPr lang="es-MX" smtClean="0"/>
              <a:t>29/06/2022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B43B3-D259-4B8D-8173-02E30AF4A07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32337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6252A-C213-48F8-A1E1-9FDC6C78CB23}" type="datetimeFigureOut">
              <a:rPr lang="es-MX" smtClean="0"/>
              <a:t>29/06/2022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B43B3-D259-4B8D-8173-02E30AF4A07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4086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6252A-C213-48F8-A1E1-9FDC6C78CB23}" type="datetimeFigureOut">
              <a:rPr lang="es-MX" smtClean="0"/>
              <a:t>29/06/2022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B43B3-D259-4B8D-8173-02E30AF4A07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47829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6252A-C213-48F8-A1E1-9FDC6C78CB23}" type="datetimeFigureOut">
              <a:rPr lang="es-MX" smtClean="0"/>
              <a:t>29/06/2022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B43B3-D259-4B8D-8173-02E30AF4A07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66440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6252A-C213-48F8-A1E1-9FDC6C78CB23}" type="datetimeFigureOut">
              <a:rPr lang="es-MX" smtClean="0"/>
              <a:t>29/06/2022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B43B3-D259-4B8D-8173-02E30AF4A07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17185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6252A-C213-48F8-A1E1-9FDC6C78CB23}" type="datetimeFigureOut">
              <a:rPr lang="es-MX" smtClean="0"/>
              <a:t>29/06/2022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B43B3-D259-4B8D-8173-02E30AF4A07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3156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6252A-C213-48F8-A1E1-9FDC6C78CB23}" type="datetimeFigureOut">
              <a:rPr lang="es-MX" smtClean="0"/>
              <a:t>29/06/2022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B43B3-D259-4B8D-8173-02E30AF4A07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6971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6252A-C213-48F8-A1E1-9FDC6C78CB23}" type="datetimeFigureOut">
              <a:rPr lang="es-MX" smtClean="0"/>
              <a:t>29/06/2022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B43B3-D259-4B8D-8173-02E30AF4A07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7395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6252A-C213-48F8-A1E1-9FDC6C78CB23}" type="datetimeFigureOut">
              <a:rPr lang="es-MX" smtClean="0"/>
              <a:t>29/06/2022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B43B3-D259-4B8D-8173-02E30AF4A07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91902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6252A-C213-48F8-A1E1-9FDC6C78CB23}" type="datetimeFigureOut">
              <a:rPr lang="es-MX" smtClean="0"/>
              <a:t>29/06/2022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B43B3-D259-4B8D-8173-02E30AF4A07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1089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6252A-C213-48F8-A1E1-9FDC6C78CB23}" type="datetimeFigureOut">
              <a:rPr lang="es-MX" smtClean="0"/>
              <a:t>29/06/2022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B43B3-D259-4B8D-8173-02E30AF4A07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95887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9.png"/><Relationship Id="rId5" Type="http://schemas.openxmlformats.org/officeDocument/2006/relationships/image" Target="../media/image12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DnDiag">
          <a:fgClr>
            <a:schemeClr val="accent2"/>
          </a:fgClr>
          <a:bgClr>
            <a:srgbClr val="660033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D562CC8-435D-48C2-BA85-D422F7D23C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2952835"/>
            <a:ext cx="3755428" cy="376445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551825" y="68688"/>
            <a:ext cx="4478416" cy="2928249"/>
          </a:xfrm>
          <a:gradFill flip="none" rotWithShape="1">
            <a:gsLst>
              <a:gs pos="0">
                <a:schemeClr val="accent2">
                  <a:tint val="66000"/>
                  <a:satMod val="160000"/>
                  <a:alpha val="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txBody>
          <a:bodyPr>
            <a:noAutofit/>
          </a:bodyPr>
          <a:lstStyle/>
          <a:p>
            <a:r>
              <a:rPr lang="es-MX" sz="4800" b="1" dirty="0">
                <a:ln>
                  <a:solidFill>
                    <a:schemeClr val="tx1"/>
                  </a:solidFill>
                </a:ln>
                <a:latin typeface="Agency FB" panose="020B0503020202020204" pitchFamily="34" charset="0"/>
              </a:rPr>
              <a:t>3 de julio:</a:t>
            </a:r>
            <a:br>
              <a:rPr lang="es-MX" sz="4800" b="1" dirty="0">
                <a:ln>
                  <a:solidFill>
                    <a:schemeClr val="tx1"/>
                  </a:solidFill>
                </a:ln>
                <a:latin typeface="Agency FB" panose="020B0503020202020204" pitchFamily="34" charset="0"/>
              </a:rPr>
            </a:br>
            <a:r>
              <a:rPr lang="es-MX" sz="4800" b="1" dirty="0">
                <a:ln>
                  <a:solidFill>
                    <a:schemeClr val="tx1"/>
                  </a:solidFill>
                </a:ln>
                <a:latin typeface="Agency FB" panose="020B0503020202020204" pitchFamily="34" charset="0"/>
              </a:rPr>
              <a:t>Día Internacional Libre de Bolsas de Plástico </a:t>
            </a:r>
          </a:p>
        </p:txBody>
      </p:sp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328" y="5954446"/>
            <a:ext cx="13906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yt1s.com - Música de Fondo Energética y Positiva para Video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 flipH="1">
            <a:off x="3713140" y="3674056"/>
            <a:ext cx="70085" cy="70085"/>
          </a:xfrm>
          <a:prstGeom prst="rect">
            <a:avLst/>
          </a:prstGeom>
        </p:spPr>
      </p:pic>
      <p:pic>
        <p:nvPicPr>
          <p:cNvPr id="9" name="yt1s.com - Música de Fondo Energética y Positiva para Video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674056"/>
            <a:ext cx="59744" cy="59744"/>
          </a:xfrm>
          <a:prstGeom prst="rect">
            <a:avLst/>
          </a:prstGeom>
        </p:spPr>
      </p:pic>
      <p:sp>
        <p:nvSpPr>
          <p:cNvPr id="3" name="AutoShape 2" descr="Día Internacional libre de bolsas de plástico | Procuraduría Federal del  Consumidor | Gobierno | gob.mx"/>
          <p:cNvSpPr>
            <a:spLocks noChangeAspect="1" noChangeArrowheads="1"/>
          </p:cNvSpPr>
          <p:nvPr/>
        </p:nvSpPr>
        <p:spPr bwMode="auto">
          <a:xfrm>
            <a:off x="4267200" y="356298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" name="AutoShape 4" descr="Día Internacional libre de bolsas de plástico | Procuraduría Federal del  Consumidor | Gobierno | gob.m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3" name="AutoShape 6" descr="Día De La Tierra Dibujos Animados Asideros Tierra, Día, Verde, Fondo Imagen  de Fondo Para Descarga Gratuita - Pngtree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267160B-391D-497B-AAD0-37C2C8144B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9444" y="744665"/>
            <a:ext cx="4014589" cy="5557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7372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0000">
        <p14:ripple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4581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 numSld="999">
                <p:cTn id="2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3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295636" y="2348663"/>
            <a:ext cx="6552728" cy="2246769"/>
          </a:xfrm>
          <a:prstGeom prst="rect">
            <a:avLst/>
          </a:prstGeom>
          <a:pattFill prst="pct30">
            <a:fgClr>
              <a:srgbClr val="FFFF00"/>
            </a:fgClr>
            <a:bgClr>
              <a:schemeClr val="bg1"/>
            </a:bgClr>
          </a:pattFill>
          <a:ln w="76200"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2800" dirty="0">
                <a:ln>
                  <a:solidFill>
                    <a:schemeClr val="tx1"/>
                  </a:solidFill>
                </a:ln>
                <a:latin typeface="Agency FB" panose="020B0503020202020204" pitchFamily="34" charset="0"/>
              </a:rPr>
              <a:t>La comunidad  del TESE se une a la conmemoración del</a:t>
            </a:r>
          </a:p>
          <a:p>
            <a:pPr algn="ctr"/>
            <a:r>
              <a:rPr lang="es-MX" sz="2800" dirty="0"/>
              <a:t>  </a:t>
            </a:r>
            <a:r>
              <a:rPr lang="es-MX" sz="2800" b="1" dirty="0">
                <a:solidFill>
                  <a:srgbClr val="FF0000"/>
                </a:solidFill>
                <a:latin typeface="Agency FB" panose="020B0503020202020204" pitchFamily="34" charset="0"/>
              </a:rPr>
              <a:t>3 de julio </a:t>
            </a:r>
          </a:p>
          <a:p>
            <a:pPr algn="ctr"/>
            <a:r>
              <a:rPr lang="es-MX" sz="2800" b="1" dirty="0">
                <a:ln>
                  <a:solidFill>
                    <a:schemeClr val="tx1"/>
                  </a:solidFill>
                </a:ln>
                <a:solidFill>
                  <a:srgbClr val="A50B9E"/>
                </a:solidFill>
                <a:latin typeface="Agency FB" panose="020B0503020202020204" pitchFamily="34" charset="0"/>
              </a:rPr>
              <a:t>Día Internacional Libre de Bolsas de Plástico.</a:t>
            </a:r>
          </a:p>
          <a:p>
            <a:pPr algn="ctr"/>
            <a:r>
              <a:rPr lang="es-MX" sz="2800" dirty="0">
                <a:ln>
                  <a:solidFill>
                    <a:schemeClr val="tx1"/>
                  </a:solidFill>
                </a:ln>
                <a:latin typeface="Agency FB" panose="020B0503020202020204" pitchFamily="34" charset="0"/>
              </a:rPr>
              <a:t>Dentro de la campaña:</a:t>
            </a:r>
          </a:p>
          <a:p>
            <a:pPr algn="ctr"/>
            <a:r>
              <a:rPr lang="es-MX" sz="2800" b="1" dirty="0">
                <a:ln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Script MT Bold" panose="03040602040607080904" pitchFamily="66" charset="0"/>
              </a:rPr>
              <a:t>100% libre de plásticos de un solo uso </a:t>
            </a:r>
            <a:endParaRPr lang="es-MX" sz="2800" dirty="0">
              <a:solidFill>
                <a:schemeClr val="accent3">
                  <a:lumMod val="50000"/>
                </a:schemeClr>
              </a:solidFill>
              <a:latin typeface="Script MT Bold" panose="03040602040607080904" pitchFamily="66" charset="0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881" y="4846236"/>
            <a:ext cx="1771601" cy="1049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947694E-8369-4450-A7B8-A92D09DCA31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2780"/>
          <a:stretch/>
        </p:blipFill>
        <p:spPr>
          <a:xfrm>
            <a:off x="6104857" y="5021986"/>
            <a:ext cx="2560542" cy="15526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13184CB-DEF4-4917-84B6-4D5FFBDE07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283328"/>
            <a:ext cx="2390970" cy="16736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CC152A6-368B-4CF7-9435-8D59173C6E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6945" y="297479"/>
            <a:ext cx="2505673" cy="18289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42FBE3B-CB80-48A6-9E28-8D9ADD9ED7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520" y="4948981"/>
            <a:ext cx="2390970" cy="15526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9F59E1F-67E0-492E-B966-288B05D642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75855" y="211515"/>
            <a:ext cx="2264495" cy="181480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23463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348" y="620687"/>
            <a:ext cx="5048724" cy="5328593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4086931" y="1844824"/>
            <a:ext cx="4788024" cy="2677656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latin typeface="Agency FB" panose="020B0503020202020204" pitchFamily="34" charset="0"/>
              </a:rPr>
              <a:t>Este día fue instaurado hace 9 años por la Fundación Catalana para la Prevención de Residuos y el Consumo Responsable y se conmemora con la intención de reducir el consumo de bolsas de plástico, ya que estas son el símbolo del consumo abusivo y de la cultura de un solo uso.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437112"/>
            <a:ext cx="1597480" cy="10686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39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0000">
        <p14:ripple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66 -0.05394 L -0.04566 -0.05394 C -0.05017 -0.05857 -0.05503 -0.06273 -0.0592 -0.06783 C -0.06615 -0.07639 -0.07188 -0.08634 -0.07899 -0.09421 C -0.10851 -0.12708 -0.07049 -0.08426 -0.11649 -0.13866 C -0.12031 -0.14306 -0.12448 -0.14653 -0.12795 -0.15116 C -0.13194 -0.15648 -0.13628 -0.16158 -0.13941 -0.16783 C -0.14028 -0.16968 -0.14063 -0.17176 -0.14149 -0.17338 C -0.14375 -0.17778 -0.14878 -0.18588 -0.14878 -0.18588 C -0.15017 -0.19144 -0.15243 -0.20023 -0.15399 -0.20394 C -0.15503 -0.20625 -0.15625 -0.20857 -0.15712 -0.21088 C -0.15764 -0.21227 -0.15781 -0.21389 -0.15816 -0.21505 C -0.16215 -0.22546 -0.15885 -0.21181 -0.16233 -0.22616 C -0.16354 -0.23056 -0.16372 -0.23426 -0.16441 -0.23866 C -0.16476 -0.24028 -0.16528 -0.24144 -0.16545 -0.24283 C -0.16701 -0.25023 -0.16615 -0.24722 -0.16753 -0.25533 C -0.16858 -0.26111 -0.16944 -0.26667 -0.17066 -0.27199 C -0.17326 -0.28218 -0.17014 -0.26968 -0.17274 -0.28171 C -0.17309 -0.28333 -0.17361 -0.28449 -0.17378 -0.28588 C -0.17465 -0.29144 -0.17517 -0.29722 -0.17587 -0.30255 C -0.17622 -0.30509 -0.17656 -0.30718 -0.17691 -0.30949 C -0.17726 -0.31458 -0.1776 -0.31991 -0.17795 -0.32477 C -0.17865 -0.33056 -0.17969 -0.33588 -0.18003 -0.34144 C -0.18125 -0.35556 -0.18021 -0.35 -0.18212 -0.3581 C -0.18177 -0.38218 -0.18177 -0.40648 -0.18108 -0.43033 C -0.18108 -0.43195 -0.18038 -0.4331 -0.18003 -0.43449 C -0.17969 -0.43727 -0.17951 -0.44028 -0.17899 -0.44283 C -0.17847 -0.44583 -0.17743 -0.44838 -0.17691 -0.45116 C -0.17587 -0.45857 -0.17656 -0.45764 -0.17378 -0.46366 C -0.16701 -0.47963 -0.17726 -0.45486 -0.16858 -0.47199 C -0.16736 -0.47477 -0.16649 -0.47755 -0.16545 -0.48033 C -0.1651 -0.48171 -0.1651 -0.48333 -0.16441 -0.48449 C -0.1625 -0.48843 -0.15694 -0.49815 -0.15295 -0.50255 C -0.15139 -0.50463 -0.14948 -0.50602 -0.14774 -0.5081 C -0.14653 -0.50996 -0.14601 -0.51204 -0.14462 -0.51366 C -0.1434 -0.51551 -0.14184 -0.51644 -0.14045 -0.51783 C -0.13941 -0.51921 -0.13854 -0.52083 -0.13733 -0.52199 C -0.13576 -0.52361 -0.13385 -0.52477 -0.13212 -0.52616 C -0.13108 -0.52755 -0.13021 -0.52917 -0.12899 -0.53033 C -0.12708 -0.53241 -0.12483 -0.53403 -0.12274 -0.53588 C -0.12135 -0.53727 -0.12014 -0.53889 -0.11858 -0.54005 C -0.11771 -0.54121 -0.11649 -0.5419 -0.11545 -0.54283 C -0.10573 -0.55232 -0.11059 -0.54977 -0.10399 -0.55255 C -0.10313 -0.55371 -0.09826 -0.55857 -0.0967 -0.55949 C -0.09514 -0.56065 -0.09323 -0.56134 -0.09149 -0.56227 C -0.08976 -0.56366 -0.08819 -0.56551 -0.08628 -0.56644 C -0.08229 -0.56875 -0.07795 -0.57014 -0.07378 -0.57199 L -0.06753 -0.57477 L -0.06441 -0.57616 C -0.06337 -0.57662 -0.0625 -0.57732 -0.06128 -0.57755 C -0.0599 -0.57801 -0.05851 -0.57847 -0.05712 -0.57894 C -0.05573 -0.57986 -0.05451 -0.58125 -0.05295 -0.58171 C -0.05035 -0.58264 -0.0474 -0.58264 -0.04462 -0.5831 C -0.04288 -0.58357 -0.04132 -0.58426 -0.03941 -0.58449 C -0.03611 -0.58519 -0.03247 -0.58542 -0.02899 -0.58588 C -0.00833 -0.58889 -0.0151 -0.58773 -0.00087 -0.59005 C 0.05191 -0.58866 0.04115 -0.59213 0.08559 -0.58171 L 0.1658 -0.56227 C 0.16858 -0.56088 0.17118 -0.55949 0.17413 -0.5581 C 0.18073 -0.55533 0.17587 -0.55903 0.18142 -0.55394 L 0.19601 -0.52477 C 0.19809 -0.51968 0.2 -0.51458 0.20226 -0.50949 C 0.21476 -0.48102 0.20677 -0.50139 0.21372 -0.4831 C 0.21406 -0.48079 0.21389 -0.47847 0.21476 -0.47616 C 0.21632 -0.4713 0.22101 -0.46227 0.22101 -0.46227 C 0.22309 -0.45093 0.22118 -0.46181 0.22309 -0.44283 C 0.22326 -0.44005 0.22378 -0.4375 0.22413 -0.43449 C 0.22448 -0.43148 0.22483 -0.42801 0.22517 -0.42477 C 0.22483 -0.40671 0.22483 -0.38866 0.22413 -0.3706 C 0.22378 -0.3669 0.22257 -0.36343 0.22205 -0.35949 C 0.21806 -0.33403 0.22309 -0.36551 0.21997 -0.34838 C 0.21944 -0.3463 0.21944 -0.34375 0.21892 -0.34144 C 0.21684 -0.33426 0.20868 -0.30833 0.20538 -0.29977 C 0.19896 -0.28403 0.19201 -0.26852 0.18559 -0.25255 C 0.18472 -0.25093 0.18385 -0.24908 0.18351 -0.24699 C 0.18316 -0.2456 0.18299 -0.24421 0.18247 -0.24283 C 0.17847 -0.23519 0.17344 -0.22871 0.16997 -0.2206 C 0.16684 -0.21366 0.16441 -0.20602 0.16059 -0.19977 C 0.15608 -0.19283 0.15104 -0.18634 0.14705 -0.17894 C 0.13559 -0.1588 0.14601 -0.17639 0.13455 -0.15949 C 0.13229 -0.15648 0.13056 -0.15301 0.1283 -0.14977 C 0.12691 -0.14815 0.12535 -0.14722 0.12413 -0.1456 C 0.12222 -0.14352 0.12083 -0.14074 0.11892 -0.13866 C 0.11458 -0.13426 0.10972 -0.13056 0.10538 -0.12616 C 0.09479 -0.11644 0.10069 -0.11898 0.09184 -0.11644 C 0.09045 -0.11551 0.08906 -0.11458 0.08767 -0.11366 C 0.08333 -0.11158 0.08125 -0.11088 0.07726 -0.10949 C 0.06997 -0.10996 0.0625 -0.10972 0.05538 -0.11088 C 0.05382 -0.11134 0.05243 -0.1125 0.05122 -0.11366 C 0.04566 -0.11945 0.04097 -0.12616 0.03559 -0.13171 C 0.0276 -0.14028 -0.00399 -0.17176 -0.01024 -0.18449 C -0.01094 -0.18588 -0.01181 -0.18727 -0.01233 -0.18866 C -0.01319 -0.19051 -0.01354 -0.19259 -0.01441 -0.19421 C -0.01528 -0.19583 -0.01667 -0.19699 -0.01753 -0.19838 C -0.01979 -0.20255 -0.02188 -0.20671 -0.02378 -0.21088 C -0.02535 -0.21412 -0.02656 -0.21759 -0.02795 -0.2206 C -0.04653 -0.25787 -0.03299 -0.22801 -0.04149 -0.24699 C -0.04219 -0.25023 -0.04253 -0.25371 -0.04358 -0.25671 C -0.04479 -0.25996 -0.04688 -0.26204 -0.04774 -0.26505 C -0.04861 -0.26783 -0.04844 -0.27083 -0.04878 -0.27338 C -0.04948 -0.27685 -0.05017 -0.27986 -0.05087 -0.2831 C -0.05278 -0.30718 -0.05347 -0.31111 -0.05087 -0.34421 C -0.05069 -0.34699 -0.04878 -0.34884 -0.04774 -0.35116 C -0.0474 -0.35255 -0.04722 -0.35417 -0.0467 -0.35533 C -0.04549 -0.3588 -0.04392 -0.36181 -0.04253 -0.36505 C -0.04219 -0.36644 -0.04201 -0.36806 -0.04149 -0.36921 C -0.04097 -0.37083 -0.04028 -0.37222 -0.03941 -0.37338 C -0.03872 -0.375 -0.03507 -0.38102 -0.0342 -0.3831 C -0.03385 -0.38449 -0.03385 -0.38634 -0.03316 -0.38727 C -0.03108 -0.39097 -0.0283 -0.39375 -0.02587 -0.39699 C -0.01875 -0.40671 -0.02378 -0.40046 -0.01233 -0.41227 C -0.01059 -0.41412 -0.00903 -0.41621 -0.00712 -0.41783 C -0.00139 -0.42315 -0.00521 -0.42014 0.00538 -0.42477 L 0.00851 -0.42616 C 0.02118 -0.42431 0.02951 -0.4257 0.03976 -0.4206 C 0.04149 -0.41991 0.04323 -0.41875 0.04497 -0.41783 C 0.05486 -0.39583 0.04097 -0.42523 0.05226 -0.40533 C 0.05312 -0.40371 0.05347 -0.40162 0.05434 -0.39977 C 0.05556 -0.39746 0.05712 -0.39537 0.05851 -0.39283 C 0.06094 -0.38796 0.06458 -0.37986 0.06684 -0.37338 C 0.06788 -0.37037 0.06875 -0.3669 0.06997 -0.36366 C 0.07049 -0.36227 0.07153 -0.36111 0.07205 -0.35949 C 0.07326 -0.35556 0.07517 -0.34699 0.07517 -0.34699 C 0.07483 -0.33079 0.07465 -0.31458 0.07413 -0.29838 C 0.07396 -0.29653 0.07361 -0.29468 0.07309 -0.29283 C 0.07257 -0.29144 0.0717 -0.29005 0.07101 -0.28866 C 0.07066 -0.28704 0.06962 -0.28102 0.06892 -0.27894 C 0.06788 -0.27662 0.06684 -0.27431 0.0658 -0.27199 C 0.0651 -0.2706 0.06424 -0.26945 0.06372 -0.26783 C 0.06319 -0.26667 0.06319 -0.26505 0.06267 -0.26366 C 0.06076 -0.25972 0.05885 -0.25741 0.05642 -0.25394 C 0.05608 -0.25255 0.05573 -0.25116 0.05538 -0.24977 C 0.05312 -0.24421 0.05156 -0.24445 0.04809 -0.23866 C 0.04635 -0.23611 0.04531 -0.2331 0.04392 -0.23033 L 0.03663 -0.21783 C 0.03542 -0.21621 0.03472 -0.21412 0.03351 -0.21227 C 0.03073 -0.20857 0.02708 -0.20579 0.02517 -0.20116 C 0.02413 -0.19884 0.02309 -0.19653 0.02205 -0.19421 C 0.01753 -0.18634 0.01181 -0.17963 0.00851 -0.1706 C 0.00712 -0.1669 0.00556 -0.16343 0.00434 -0.15949 C 0.00243 -0.15417 0.00174 -0.14769 -0.00087 -0.14283 C -0.00503 -0.13565 -0.0033 -0.13935 -0.00608 -0.13171 C -0.00642 -0.12894 -0.0066 -0.12616 -0.00712 -0.12338 C -0.01267 -0.09607 -0.00833 -0.1257 -0.01233 -0.09838 C -0.01441 -0.08542 -0.01267 -0.09375 -0.01441 -0.07755 C -0.01476 -0.0757 -0.0151 -0.07384 -0.01545 -0.07199 C -0.01441 -0.02361 -0.01441 -0.04167 -0.01441 -0.01783 L 0.00642 -0.03727 " pathEditMode="relative" ptsTypes="AAAAAAAAAAAAAAAAAAAAAAAAAAAAAAAAAAAAAAAAAAAAAAAAAAAAAAAAAAAAAAAAAAAAAAAAAAAAAAAAAAAAAAAAAAAAAAAAAAA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r="18011"/>
          <a:stretch/>
        </p:blipFill>
        <p:spPr>
          <a:xfrm>
            <a:off x="3637066" y="836712"/>
            <a:ext cx="5181482" cy="54006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143508" y="2204864"/>
            <a:ext cx="5256584" cy="147732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  <a:alpha val="0"/>
                </a:schemeClr>
              </a:gs>
              <a:gs pos="75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s-MX" sz="3000" b="1" dirty="0">
                <a:solidFill>
                  <a:srgbClr val="7030A0"/>
                </a:solidFill>
                <a:latin typeface="Agency FB" panose="020B0503020202020204" pitchFamily="34" charset="0"/>
              </a:rPr>
              <a:t>Este día debe de aprovecharse para invitar a la ciudadanía a reflexionar sobre este grave problema ambiental.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840263"/>
            <a:ext cx="1800200" cy="14100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38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0000">
        <p14:ripple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0E12446-39AB-48B7-9B1B-4D67EB8A12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0392"/>
          <a:stretch/>
        </p:blipFill>
        <p:spPr>
          <a:xfrm>
            <a:off x="323528" y="476672"/>
            <a:ext cx="8496944" cy="5581208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323528" y="691131"/>
            <a:ext cx="4392488" cy="4708981"/>
          </a:xfrm>
          <a:prstGeom prst="rect">
            <a:avLst/>
          </a:prstGeom>
          <a:solidFill>
            <a:schemeClr val="accent1">
              <a:lumMod val="50000"/>
              <a:alpha val="52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MX" sz="3000" b="1" dirty="0">
                <a:solidFill>
                  <a:srgbClr val="FFFF00"/>
                </a:solidFill>
                <a:latin typeface="Agency FB" panose="020B0503020202020204" pitchFamily="34" charset="0"/>
              </a:rPr>
              <a:t>La industria del plástico, fabricantes, envasadores, y otras empresas han aprovechado la coyuntura del COVID-19 para hacernos creer que es más seguro comprar productos en plásticos de usar y tirar. Y así, ha aumentado de nuevo durante la cuarentena el consumo de plástico</a:t>
            </a:r>
            <a:r>
              <a:rPr lang="es-MX" sz="3000" dirty="0">
                <a:solidFill>
                  <a:srgbClr val="FFFF00"/>
                </a:solidFill>
                <a:latin typeface="Agency FB" panose="020B0503020202020204" pitchFamily="34" charset="0"/>
              </a:rPr>
              <a:t>. </a:t>
            </a: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792" y="3717032"/>
            <a:ext cx="1390650" cy="76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47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0">
        <p14:ripple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36 -0.03055 L -0.02136 -0.03055 C -0.02622 -0.08981 -0.02431 -0.0618 -0.02136 -0.18588 C -0.02118 -0.19051 -0.01875 -0.1993 -0.01875 -0.1993 C -0.0184 -0.20486 -0.01823 -0.21064 -0.01754 -0.2162 C -0.01702 -0.21967 -0.0158 -0.22291 -0.01493 -0.22639 C -0.01459 -0.22801 -0.01389 -0.22963 -0.01372 -0.23148 C -0.0132 -0.23426 -0.01302 -0.23703 -0.01233 -0.23981 C -0.01181 -0.24213 -0.01059 -0.24421 -0.0099 -0.24652 C -0.00886 -0.24976 -0.00816 -0.25324 -0.00729 -0.25671 L -0.00608 -0.2618 C -0.00573 -0.26342 -0.00556 -0.26527 -0.00486 -0.26689 C -0.004 -0.26851 -0.00295 -0.27014 -0.00226 -0.27199 C 0.00642 -0.29514 -0.00452 -0.26782 0.00156 -0.28703 C 0.00521 -0.29907 0.00555 -0.29884 0.01041 -0.3074 C 0.01076 -0.30902 0.01111 -0.31088 0.01163 -0.3125 C 0.01285 -0.31551 0.01684 -0.32199 0.01805 -0.3243 C 0.01927 -0.32685 0.02066 -0.32963 0.0217 -0.33264 C 0.02239 -0.33426 0.02222 -0.33634 0.02309 -0.33773 C 0.02396 -0.33935 0.02552 -0.34004 0.02691 -0.3412 C 0.0276 -0.34328 0.0283 -0.3456 0.02934 -0.34791 C 0.03125 -0.35162 0.0342 -0.35671 0.03698 -0.35972 C 0.03819 -0.36088 0.03958 -0.3618 0.0408 -0.36296 C 0.04548 -0.37245 0.04444 -0.37291 0.05087 -0.37824 C 0.05243 -0.37963 0.05434 -0.38055 0.0559 -0.38148 C 0.05764 -0.38055 0.05955 -0.37986 0.06094 -0.37824 C 0.06267 -0.37639 0.06354 -0.37384 0.06475 -0.37152 C 0.06875 -0.36412 0.07239 -0.35694 0.07621 -0.34953 C 0.07795 -0.34606 0.07951 -0.34282 0.08125 -0.33935 C 0.08333 -0.33541 0.08559 -0.33148 0.08767 -0.32754 C 0.08941 -0.3243 0.0908 -0.3206 0.09271 -0.31736 C 0.09444 -0.31458 0.09618 -0.31203 0.09774 -0.30902 C 0.09948 -0.30578 0.10104 -0.30231 0.10278 -0.29884 C 0.10399 -0.29652 0.10538 -0.29444 0.1066 -0.29213 C 0.10816 -0.28564 0.10798 -0.28564 0.11163 -0.2787 C 0.11232 -0.27731 0.11337 -0.27639 0.11423 -0.27523 C 0.11458 -0.27361 0.11493 -0.27176 0.11545 -0.27014 C 0.11614 -0.26828 0.11736 -0.26689 0.11805 -0.26504 C 0.12396 -0.24699 0.11736 -0.26134 0.12309 -0.25 C 0.12344 -0.24722 0.12361 -0.24421 0.1243 -0.24143 C 0.125 -0.23912 0.12639 -0.23726 0.12691 -0.23472 C 0.1276 -0.23148 0.1276 -0.22801 0.12812 -0.22453 C 0.13055 -0.20879 0.1283 -0.22569 0.13073 -0.21273 C 0.13194 -0.20555 0.13212 -0.20185 0.13316 -0.19421 C 0.1335 -0.19189 0.13403 -0.18981 0.13437 -0.1875 C 0.13489 -0.1831 0.13541 -0.17847 0.13576 -0.17407 C 0.13611 -0.16828 0.13646 -0.16273 0.13698 -0.15717 C 0.13732 -0.1537 0.13785 -0.15046 0.13819 -0.14699 C 0.13871 -0.14143 0.13889 -0.13564 0.13958 -0.13009 C 0.13975 -0.12824 0.14045 -0.12685 0.1408 -0.125 C 0.14236 -0.11805 0.14236 -0.1162 0.1434 -0.1081 C 0.14288 -0.05463 0.14288 -0.00115 0.14201 0.05209 C 0.14201 0.05556 0.14114 0.05903 0.1408 0.06227 C 0.14028 0.06621 0.1401 0.07014 0.13958 0.07408 C 0.13889 0.07755 0.13767 0.08079 0.13698 0.08426 C 0.13628 0.08797 0.13489 0.10301 0.13437 0.10625 C 0.13403 0.10903 0.1335 0.11181 0.13316 0.11459 C 0.13055 0.13704 0.13368 0.11922 0.12934 0.14329 C 0.12413 0.17315 0.12951 0.1426 0.1243 0.1669 C 0.12344 0.1713 0.12291 0.17616 0.12187 0.18056 C 0.12135 0.18218 0.12083 0.1838 0.12048 0.18542 C 0.11996 0.18797 0.11892 0.19468 0.11805 0.19723 C 0.11736 0.19908 0.11649 0.20093 0.11545 0.20232 C 0.11094 0.20949 0.10955 0.20973 0.10399 0.21598 C 0.09948 0.2213 0.10364 0.21829 0.09653 0.22431 C 0.09479 0.2257 0.09305 0.22662 0.09149 0.22778 C 0.08628 0.23079 0.07934 0.23496 0.07361 0.23611 C 0.06823 0.23727 0.06267 0.23704 0.05729 0.23774 C 0.05382 0.2382 0.05052 0.23889 0.04705 0.23959 C 0.03194 0.23889 0.01666 0.23936 0.00156 0.23774 C -0.00156 0.2375 -0.00434 0.23542 -0.00729 0.23449 C -0.0099 0.2338 -0.0125 0.23334 -0.01493 0.23287 C -0.01667 0.23241 -0.01823 0.23149 -0.01997 0.23102 C -0.03455 0.22686 -0.0191 0.23172 -0.03143 0.22778 C -0.04219 0.2169 -0.02986 0.22824 -0.04913 0.21598 C -0.05816 0.21019 -0.06719 0.20417 -0.0757 0.19723 C -0.08247 0.1919 -0.11667 0.16644 -0.13021 0.14838 C -0.1316 0.1463 -0.13264 0.14399 -0.13403 0.14167 C -0.13698 0.1294 -0.13316 0.14375 -0.1415 0.1213 C -0.14427 0.11412 -0.1467 0.10695 -0.14913 0.09954 C -0.15434 0.08311 -0.16441 0.05047 -0.16441 0.05047 C -0.16511 0.04537 -0.1658 0.04028 -0.16684 0.03519 C -0.16754 0.03195 -0.16875 0.02871 -0.16945 0.02524 C -0.17014 0.02084 -0.1717 0.00139 -0.17188 -0.00185 C -0.17379 -0.02569 -0.1724 -0.01111 -0.17448 -0.03055 C -0.17396 -0.06203 -0.17396 -0.09351 -0.17327 -0.125 C -0.17309 -0.12847 -0.17257 -0.13194 -0.17188 -0.13518 C -0.17136 -0.13819 -0.17031 -0.14074 -0.16945 -0.14351 C -0.16893 -0.14745 -0.16875 -0.15162 -0.16806 -0.15532 C -0.16788 -0.15717 -0.16719 -0.15879 -0.16684 -0.16041 C -0.16597 -0.16597 -0.16511 -0.17176 -0.16441 -0.17731 C -0.16198 -0.19583 -0.16441 -0.17916 -0.16059 -0.20092 C -0.16007 -0.2037 -0.1599 -0.20671 -0.1592 -0.20949 C -0.15868 -0.2118 -0.15747 -0.21389 -0.15677 -0.2162 C -0.15278 -0.22801 -0.15538 -0.22083 -0.15295 -0.22963 C -0.15209 -0.23264 -0.15139 -0.23541 -0.15035 -0.23819 C -0.1441 -0.25509 -0.15209 -0.22916 -0.14531 -0.25 C -0.14479 -0.25162 -0.14497 -0.2537 -0.1441 -0.25509 C -0.14115 -0.25972 -0.13906 -0.26018 -0.13525 -0.2618 C -0.13403 -0.26018 -0.13212 -0.25879 -0.13143 -0.25671 C -0.12986 -0.25185 -0.12986 -0.24652 -0.12882 -0.24143 C -0.12813 -0.23796 -0.12726 -0.23472 -0.12639 -0.23148 C -0.12604 -0.22847 -0.12379 -0.20486 -0.12379 -0.20277 C -0.12379 -0.16944 -0.12396 -0.13634 -0.12518 -0.10301 C -0.12518 -0.09838 -0.12691 -0.09421 -0.12761 -0.08958 C -0.129 -0.08194 -0.129 -0.07916 -0.13021 -0.07106 C -0.13056 -0.06828 -0.1309 -0.06527 -0.13143 -0.0625 C -0.13212 -0.05926 -0.13299 -0.05578 -0.13403 -0.05254 C -0.13629 -0.04444 -0.13906 -0.0368 -0.1415 -0.02893 C -0.14288 -0.025 -0.14393 -0.02083 -0.14531 -0.01713 L -0.15556 0.00996 C -0.15625 0.01227 -0.15695 0.01459 -0.15799 0.01667 C -0.16094 0.02269 -0.16268 0.02755 -0.16684 0.03195 C -0.16927 0.03449 -0.17448 0.03866 -0.17448 0.03866 C -0.18507 0.0375 -0.19566 0.0375 -0.20608 0.03519 C -0.24636 0.02709 -0.22222 0.03056 -0.23646 0.02524 C -0.2382 0.02454 -0.23993 0.02431 -0.2415 0.02338 C -0.28177 0.00139 -0.2441 0.02176 -0.26441 0.00834 C -0.27066 0.00417 -0.27726 0.00093 -0.28334 -0.00347 C -0.29202 -0.00972 -0.29983 -0.01782 -0.30868 -0.02384 C -0.31129 -0.02546 -0.31389 -0.02662 -0.31632 -0.02893 C -0.32622 -0.03796 -0.32292 -0.03889 -0.33264 -0.0456 C -0.34236 -0.05231 -0.35156 -0.05972 -0.36181 -0.06435 C -0.3632 -0.06481 -0.36441 -0.06527 -0.36563 -0.06597 C -0.37344 -0.07106 -0.37031 -0.06944 -0.3757 -0.07615 C -0.38629 -0.08889 -0.38611 -0.08657 -0.39722 -0.10301 C -0.40052 -0.10787 -0.4033 -0.11319 -0.40608 -0.11828 C -0.41007 -0.12546 -0.41754 -0.14027 -0.41754 -0.14027 C -0.41806 -0.14652 -0.41823 -0.15254 -0.41875 -0.15879 C -0.41893 -0.16064 -0.41979 -0.16226 -0.42014 -0.16389 C -0.42049 -0.1662 -0.42101 -0.16828 -0.42136 -0.1706 C -0.42066 -0.19143 -0.42552 -0.23889 -0.41372 -0.26504 C -0.4125 -0.26805 -0.41146 -0.27106 -0.4099 -0.27361 C -0.40886 -0.27546 -0.40747 -0.27685 -0.40608 -0.2787 C -0.40261 -0.28819 -0.40365 -0.28611 -0.39722 -0.29722 C -0.39531 -0.30069 -0.39323 -0.30416 -0.39097 -0.3074 C -0.38594 -0.31412 -0.36563 -0.3331 -0.36441 -0.33426 C -0.36198 -0.3368 -0.35886 -0.33819 -0.35677 -0.3412 C -0.35469 -0.34398 -0.3533 -0.34838 -0.35052 -0.34953 C -0.34115 -0.3537 -0.34531 -0.35139 -0.33785 -0.35625 C -0.31198 -0.3456 -0.32882 -0.35578 -0.30486 -0.33101 C -0.28125 -0.30648 -0.29393 -0.32291 -0.27709 -0.30231 C -0.27518 -0.30023 -0.27327 -0.29814 -0.27188 -0.2956 C -0.27031 -0.29236 -0.26945 -0.28865 -0.26823 -0.28541 C -0.26771 -0.28264 -0.26771 -0.27963 -0.26684 -0.27685 C -0.26476 -0.2699 -0.26163 -0.26342 -0.25938 -0.25671 C -0.25799 -0.25277 -0.25677 -0.24884 -0.25556 -0.2449 C -0.25504 -0.24166 -0.25365 -0.23009 -0.25295 -0.22639 C -0.25226 -0.22291 -0.25122 -0.21967 -0.25035 -0.2162 C -0.25122 -0.16551 -0.25139 -0.11481 -0.25295 -0.06435 C -0.2533 -0.05301 -0.26285 -0.00856 -0.26302 -0.00694 C -0.26441 -0.00023 -0.2658 0.00649 -0.26684 0.01343 C -0.26771 0.01852 -0.2684 0.02361 -0.26945 0.02848 C -0.27049 0.03311 -0.27205 0.0375 -0.27327 0.04213 C -0.27969 0.06644 -0.26997 0.03426 -0.28334 0.0757 C -0.28386 0.07917 -0.28403 0.08264 -0.28455 0.08588 C -0.28733 0.1 -0.29132 0.11389 -0.2934 0.12824 C -0.29427 0.1338 -0.29514 0.13936 -0.29601 0.14491 C -0.2974 0.15463 -0.2974 0.15695 -0.29861 0.1669 C -0.29965 0.17639 -0.29983 0.17686 -0.30104 0.18542 C -0.30156 0.19283 -0.30226 0.20024 -0.30226 0.20741 C -0.30226 0.28172 -0.30712 0.26088 -0.29983 0.29028 C -0.29809 0.28959 -0.29184 0.28843 -0.28976 0.28681 C -0.28698 0.28473 -0.28455 0.28218 -0.28212 0.2801 C -0.28073 0.27894 -0.27969 0.27709 -0.2783 0.27662 C -0.27656 0.27616 -0.27483 0.2757 -0.27327 0.275 C -0.27188 0.27454 -0.27084 0.27338 -0.26945 0.27338 C -0.2665 0.27292 -0.26354 0.27338 -0.26059 0.27338 L -0.26059 0.27338 L -0.26059 0.27338 L -0.28334 0.27153 " pathEditMode="relative" ptsTypes="AAAAAAAAAAAAAAAAAAAAAAAAAAAAAAAAAAAAAAAAAAAAAAAAAAAAAAAAAAAAAAAAAAAAAAAAAAAAAAAAAAAAAAAAAAAAAAAAAAAAAAAAAAAAAAAAAAAAAAAAAAAAA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2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800" y="3861048"/>
            <a:ext cx="3337338" cy="26501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8423" y="3866281"/>
            <a:ext cx="4438777" cy="2644867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4268423" y="410131"/>
            <a:ext cx="4438778" cy="2862322"/>
          </a:xfrm>
          <a:prstGeom prst="rect">
            <a:avLst/>
          </a:prstGeom>
          <a:solidFill>
            <a:schemeClr val="accent2">
              <a:lumMod val="75000"/>
              <a:alpha val="56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MX" sz="3000" b="1" dirty="0">
                <a:solidFill>
                  <a:srgbClr val="FFFF00"/>
                </a:solidFill>
                <a:latin typeface="Agency FB" panose="020B0503020202020204" pitchFamily="34" charset="0"/>
              </a:rPr>
              <a:t>Cada año se vierten en los océanos 8 millones de toneladas de plástico, lo que amenaza la vida marina y humana, y destruye los ecosistemas naturales.</a:t>
            </a:r>
          </a:p>
        </p:txBody>
      </p:sp>
      <p:pic>
        <p:nvPicPr>
          <p:cNvPr id="2050" name="Picture 2" descr="Día Internacional Libre de Bolsas de Plástico: 500 años para que  desaparezcan completamente - El blog de MAPF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99" y="346852"/>
            <a:ext cx="3461863" cy="298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6992"/>
            <a:ext cx="2088232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014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5000">
        <p14:ripple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17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866" y="410669"/>
            <a:ext cx="8568952" cy="5727192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1331640" y="908720"/>
            <a:ext cx="7128792" cy="138499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MX" sz="2800" dirty="0"/>
              <a:t> </a:t>
            </a:r>
            <a:r>
              <a:rPr lang="es-MX" sz="2800" b="1" dirty="0">
                <a:solidFill>
                  <a:srgbClr val="FFFF00"/>
                </a:solidFill>
                <a:latin typeface="Agency FB" panose="020B0503020202020204" pitchFamily="34" charset="0"/>
              </a:rPr>
              <a:t>El plástico tiene diversos usos muy valiosos, dependemos demasiado de este material y eso tiene graves consecuencias medioambientales.</a:t>
            </a: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592" y="3293633"/>
            <a:ext cx="1841500" cy="12319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12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0000">
        <p14:ripple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6E49238-C095-45A2-8262-F0F618CC4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52" y="296652"/>
            <a:ext cx="4814664" cy="62646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1 Rectángulo"/>
          <p:cNvSpPr/>
          <p:nvPr/>
        </p:nvSpPr>
        <p:spPr>
          <a:xfrm>
            <a:off x="98945" y="115012"/>
            <a:ext cx="6777311" cy="6093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b="1" dirty="0">
                <a:latin typeface="Agency FB" panose="020B0503020202020204" pitchFamily="34" charset="0"/>
              </a:rPr>
              <a:t> </a:t>
            </a:r>
            <a:r>
              <a:rPr lang="es-MX" sz="3000" b="1" dirty="0">
                <a:latin typeface="Agency FB" panose="020B0503020202020204" pitchFamily="34" charset="0"/>
              </a:rPr>
              <a:t>La celebración de este día</a:t>
            </a:r>
          </a:p>
          <a:p>
            <a:r>
              <a:rPr lang="es-MX" sz="3000" b="1" dirty="0">
                <a:latin typeface="Agency FB" panose="020B0503020202020204" pitchFamily="34" charset="0"/>
              </a:rPr>
              <a:t> pretende hacernos conscientes </a:t>
            </a:r>
          </a:p>
          <a:p>
            <a:r>
              <a:rPr lang="es-MX" sz="3000" b="1" dirty="0">
                <a:latin typeface="Agency FB" panose="020B0503020202020204" pitchFamily="34" charset="0"/>
              </a:rPr>
              <a:t>de que nosotros mismos</a:t>
            </a:r>
          </a:p>
          <a:p>
            <a:r>
              <a:rPr lang="es-MX" sz="3000" b="1" dirty="0">
                <a:latin typeface="Agency FB" panose="020B0503020202020204" pitchFamily="34" charset="0"/>
              </a:rPr>
              <a:t> podemos cambiar hábitos en </a:t>
            </a:r>
          </a:p>
          <a:p>
            <a:r>
              <a:rPr lang="es-MX" sz="3000" b="1" dirty="0">
                <a:latin typeface="Agency FB" panose="020B0503020202020204" pitchFamily="34" charset="0"/>
              </a:rPr>
              <a:t>nuestro día a día y así</a:t>
            </a:r>
          </a:p>
          <a:p>
            <a:r>
              <a:rPr lang="es-MX" sz="3000" b="1" dirty="0">
                <a:latin typeface="Agency FB" panose="020B0503020202020204" pitchFamily="34" charset="0"/>
              </a:rPr>
              <a:t> reducir la pesada carga</a:t>
            </a:r>
          </a:p>
          <a:p>
            <a:r>
              <a:rPr lang="es-MX" sz="3000" b="1" dirty="0">
                <a:latin typeface="Agency FB" panose="020B0503020202020204" pitchFamily="34" charset="0"/>
              </a:rPr>
              <a:t> de la contaminación</a:t>
            </a:r>
          </a:p>
          <a:p>
            <a:r>
              <a:rPr lang="es-MX" sz="3000" b="1" dirty="0">
                <a:latin typeface="Agency FB" panose="020B0503020202020204" pitchFamily="34" charset="0"/>
              </a:rPr>
              <a:t> de los plásticos en </a:t>
            </a:r>
          </a:p>
          <a:p>
            <a:r>
              <a:rPr lang="es-MX" sz="3000" b="1" dirty="0">
                <a:latin typeface="Agency FB" panose="020B0503020202020204" pitchFamily="34" charset="0"/>
              </a:rPr>
              <a:t>nuestra naturaleza, </a:t>
            </a:r>
          </a:p>
          <a:p>
            <a:r>
              <a:rPr lang="es-MX" sz="3000" b="1" dirty="0">
                <a:latin typeface="Agency FB" panose="020B0503020202020204" pitchFamily="34" charset="0"/>
              </a:rPr>
              <a:t>en nuestra vida </a:t>
            </a:r>
          </a:p>
          <a:p>
            <a:r>
              <a:rPr lang="es-MX" sz="3000" b="1" dirty="0">
                <a:latin typeface="Agency FB" panose="020B0503020202020204" pitchFamily="34" charset="0"/>
              </a:rPr>
              <a:t>silvestre y</a:t>
            </a:r>
          </a:p>
          <a:p>
            <a:r>
              <a:rPr lang="es-MX" sz="3000" b="1" dirty="0">
                <a:latin typeface="Agency FB" panose="020B0503020202020204" pitchFamily="34" charset="0"/>
              </a:rPr>
              <a:t> sobre nuestra</a:t>
            </a:r>
          </a:p>
          <a:p>
            <a:r>
              <a:rPr lang="es-MX" sz="3000" b="1" dirty="0">
                <a:latin typeface="Agency FB" panose="020B0503020202020204" pitchFamily="34" charset="0"/>
              </a:rPr>
              <a:t> propia salud.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E378685-6312-47F0-9AFF-29BA5EAF08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4340956"/>
            <a:ext cx="2286198" cy="24020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4666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5000">
        <p14:ripple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tx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86EB6DD-4ABE-4358-B2E0-816E71936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" y="1047750"/>
            <a:ext cx="7143750" cy="47625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1000125" y="210110"/>
            <a:ext cx="7143750" cy="70788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s-MX" sz="4000" b="1" dirty="0">
                <a:latin typeface="Agency FB" panose="020B0503020202020204" pitchFamily="34" charset="0"/>
              </a:rPr>
              <a:t>El cambio también está en tus manos.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467544" y="4579213"/>
            <a:ext cx="8424936" cy="193899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just"/>
            <a:r>
              <a:rPr lang="es-MX" sz="3000" dirty="0">
                <a:solidFill>
                  <a:srgbClr val="FFFF00"/>
                </a:solidFill>
                <a:latin typeface="Agency FB" panose="020B0503020202020204" pitchFamily="34" charset="0"/>
              </a:rPr>
              <a:t>Los consumidores pueden modificar las tendencias del mercado, realizar un consumo responsable es una manera indirecta de pedirle a las empresas que incluyan opciones ecológicas en sus bienes y servicios, considera las siguientes recomendaciones: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2250860" cy="13330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49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5000">
        <p14:ripple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6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8A82E61-50EC-4BA8-B8C2-56E1757337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06" y="1124744"/>
            <a:ext cx="5519144" cy="4030963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4451812" y="404664"/>
            <a:ext cx="4584684" cy="1015663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  <a:alpha val="0"/>
                  <a:lumMod val="0"/>
                  <a:lumOff val="10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es-MX" sz="2000" b="1" dirty="0">
                <a:solidFill>
                  <a:srgbClr val="A50B9E"/>
                </a:solidFill>
                <a:latin typeface="Agency FB" panose="020B0503020202020204" pitchFamily="34" charset="0"/>
              </a:rPr>
              <a:t>• Reduce el uso de bolsas desechables utilizando una bolsa reutilizable (biodegradable o de tela) o recipiente</a:t>
            </a:r>
            <a:r>
              <a:rPr lang="es-MX" b="1" dirty="0">
                <a:solidFill>
                  <a:srgbClr val="A50B9E"/>
                </a:solidFill>
                <a:latin typeface="Agency FB" panose="020B0503020202020204" pitchFamily="34" charset="0"/>
              </a:rPr>
              <a:t>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4519062" y="1556792"/>
            <a:ext cx="4517433" cy="40011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  <a:alpha val="0"/>
                  <a:lumMod val="0"/>
                  <a:lumOff val="10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es-MX" sz="2000" b="1" dirty="0">
                <a:solidFill>
                  <a:srgbClr val="A50B9E"/>
                </a:solidFill>
                <a:latin typeface="Agency FB" panose="020B0503020202020204" pitchFamily="34" charset="0"/>
              </a:rPr>
              <a:t>• Reutiliza las bolsas viejas de plástico.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4497407" y="2204864"/>
            <a:ext cx="4517433" cy="40011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  <a:alpha val="0"/>
                  <a:lumMod val="0"/>
                  <a:lumOff val="10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es-MX" sz="2000" b="1" dirty="0">
                <a:solidFill>
                  <a:srgbClr val="A50B9E"/>
                </a:solidFill>
                <a:latin typeface="Agency FB" panose="020B0503020202020204" pitchFamily="34" charset="0"/>
              </a:rPr>
              <a:t>• Utiliza carritos de mandado.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4519063" y="2780928"/>
            <a:ext cx="4517433" cy="707886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  <a:alpha val="0"/>
                  <a:lumMod val="0"/>
                  <a:lumOff val="10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es-MX" sz="2000" b="1" dirty="0">
                <a:solidFill>
                  <a:srgbClr val="A50B9E"/>
                </a:solidFill>
                <a:latin typeface="Agency FB" panose="020B0503020202020204" pitchFamily="34" charset="0"/>
              </a:rPr>
              <a:t>• Lleva recipientes lavables y reutilizables para llevar alimentos, de preferencia de vidrio.</a:t>
            </a:r>
          </a:p>
        </p:txBody>
      </p:sp>
      <p:sp>
        <p:nvSpPr>
          <p:cNvPr id="7" name="6 Rectángulo"/>
          <p:cNvSpPr/>
          <p:nvPr/>
        </p:nvSpPr>
        <p:spPr>
          <a:xfrm>
            <a:off x="4497407" y="3645024"/>
            <a:ext cx="4572000" cy="707886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  <a:alpha val="0"/>
                  <a:lumMod val="0"/>
                  <a:lumOff val="10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>
            <a:spAutoFit/>
          </a:bodyPr>
          <a:lstStyle/>
          <a:p>
            <a:pPr algn="ctr"/>
            <a:r>
              <a:rPr lang="es-MX" sz="2000" b="1" dirty="0">
                <a:solidFill>
                  <a:srgbClr val="A50B9E"/>
                </a:solidFill>
                <a:latin typeface="Agency FB" panose="020B0503020202020204" pitchFamily="34" charset="0"/>
              </a:rPr>
              <a:t>• Si llevas agua, utiliza una botella de vidrio. Además, el vidrio es reciclable</a:t>
            </a:r>
            <a:r>
              <a:rPr lang="es-MX" b="1" dirty="0">
                <a:solidFill>
                  <a:srgbClr val="A50B9E"/>
                </a:solidFill>
                <a:latin typeface="Agency FB" panose="020B0503020202020204" pitchFamily="34" charset="0"/>
              </a:rPr>
              <a:t>.</a:t>
            </a:r>
          </a:p>
        </p:txBody>
      </p:sp>
      <p:sp>
        <p:nvSpPr>
          <p:cNvPr id="8" name="7 Rectángulo"/>
          <p:cNvSpPr/>
          <p:nvPr/>
        </p:nvSpPr>
        <p:spPr>
          <a:xfrm>
            <a:off x="4583289" y="4447822"/>
            <a:ext cx="4453207" cy="707886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  <a:alpha val="0"/>
                  <a:lumMod val="0"/>
                  <a:lumOff val="10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es-MX" sz="2000" b="1" dirty="0">
                <a:solidFill>
                  <a:srgbClr val="A50B9E"/>
                </a:solidFill>
                <a:latin typeface="Agency FB" panose="020B0503020202020204" pitchFamily="34" charset="0"/>
              </a:rPr>
              <a:t>• Evita el uso de cubiertos y popotes de materiales como el unicel, plástico, etc.</a:t>
            </a:r>
          </a:p>
        </p:txBody>
      </p:sp>
      <p:sp>
        <p:nvSpPr>
          <p:cNvPr id="9" name="8 Rectángulo"/>
          <p:cNvSpPr/>
          <p:nvPr/>
        </p:nvSpPr>
        <p:spPr>
          <a:xfrm>
            <a:off x="4606788" y="5301208"/>
            <a:ext cx="4408052" cy="707886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  <a:alpha val="0"/>
                  <a:lumMod val="0"/>
                  <a:lumOff val="10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es-MX" sz="2000" b="1" dirty="0">
                <a:solidFill>
                  <a:srgbClr val="A50B9E"/>
                </a:solidFill>
                <a:latin typeface="Agency FB" panose="020B0503020202020204" pitchFamily="34" charset="0"/>
              </a:rPr>
              <a:t>• Si puedes comprar comida envasada en papel u otro material.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" y="5155708"/>
            <a:ext cx="2779713" cy="16462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y2mate.com - VIVA LA VIDA (Coldplay)💿 en VIOLIN ELECTRICO!!.. con frases motivacionales!!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645024"/>
            <a:ext cx="88776" cy="8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66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0">
        <p14:ripple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49 -0.04954 L -0.09549 -0.04954 L -0.06632 -0.07315 C -0.06511 -0.07431 -0.06354 -0.075 -0.06215 -0.07593 C -0.06042 -0.07732 -0.05886 -0.07894 -0.05695 -0.08009 C -0.0474 -0.08727 -0.05382 -0.08148 -0.0434 -0.08982 C -0.03073 -0.10023 -0.04236 -0.09352 -0.02049 -0.10787 C -0.00052 -0.1213 -0.02465 -0.10556 -0.00278 -0.11898 C 0.00521 -0.12407 0.01371 -0.12778 0.02118 -0.13426 C 0.0243 -0.13704 0.02725 -0.14028 0.03055 -0.14259 C 0.03316 -0.14491 0.03611 -0.1463 0.03889 -0.14815 C 0.04132 -0.15 0.04357 -0.15208 0.04618 -0.1537 C 0.04809 -0.15532 0.05035 -0.15648 0.05243 -0.15787 C 0.05382 -0.15926 0.05503 -0.16088 0.0566 -0.16204 C 0.05746 -0.1632 0.05868 -0.16389 0.05972 -0.16482 C 0.0625 -0.16759 0.0651 -0.1706 0.06805 -0.17315 C 0.0691 -0.17407 0.07014 -0.175 0.07118 -0.17593 C 0.07222 -0.17732 0.07309 -0.17894 0.0743 -0.18009 C 0.07621 -0.18218 0.07847 -0.1838 0.08055 -0.18565 C 0.08264 -0.18796 0.08455 -0.19051 0.0868 -0.19259 C 0.08837 -0.19421 0.09028 -0.19537 0.09201 -0.19676 C 0.09809 -0.20301 0.09166 -0.2 0.0993 -0.20232 C 0.10104 -0.2037 0.10278 -0.20509 0.10451 -0.20648 C 0.10555 -0.20741 0.10642 -0.20857 0.10764 -0.20926 C 0.1085 -0.20995 0.10972 -0.21019 0.11076 -0.21065 C 0.11215 -0.2125 0.11337 -0.21458 0.11493 -0.2162 C 0.11857 -0.22083 0.11979 -0.22083 0.1243 -0.22454 C 0.12847 -0.22824 0.13229 -0.23241 0.1368 -0.23565 C 0.13923 -0.2375 0.14166 -0.23935 0.1441 -0.2412 C 0.14965 -0.2463 0.15486 -0.25208 0.16076 -0.25648 C 0.16319 -0.25833 0.16562 -0.26019 0.16805 -0.26204 C 0.17222 -0.26574 0.17621 -0.26968 0.18055 -0.27315 C 0.18212 -0.27477 0.18368 -0.27685 0.18576 -0.27732 L 0.18993 -0.2787 C 0.19097 -0.27963 0.19201 -0.28056 0.19305 -0.28148 C 0.19444 -0.28287 0.19566 -0.28472 0.19722 -0.28565 C 0.19809 -0.28657 0.1993 -0.28657 0.20035 -0.28704 C 0.20312 -0.28982 0.20607 -0.29213 0.20868 -0.29537 C 0.21111 -0.29861 0.21285 -0.30324 0.21597 -0.30509 C 0.21736 -0.30602 0.21875 -0.30671 0.22014 -0.30787 C 0.22899 -0.31736 0.22153 -0.3132 0.22847 -0.3162 C 0.22986 -0.31759 0.23125 -0.31898 0.23264 -0.32037 C 0.23368 -0.32176 0.23455 -0.32361 0.23576 -0.32454 C 0.23698 -0.32593 0.23854 -0.32639 0.23993 -0.32732 C 0.24166 -0.32917 0.24323 -0.33125 0.24514 -0.33287 C 0.24705 -0.33495 0.2493 -0.33634 0.25139 -0.33843 C 0.25312 -0.34051 0.25469 -0.34329 0.2566 -0.34537 C 0.26059 -0.35023 0.2651 -0.35417 0.2691 -0.35926 C 0.27153 -0.3625 0.27361 -0.3662 0.27639 -0.36898 C 0.27916 -0.37222 0.28264 -0.37454 0.28576 -0.37732 C 0.29132 -0.38287 0.29705 -0.3882 0.30243 -0.39398 C 0.3066 -0.39861 0.31041 -0.40394 0.31493 -0.40787 C 0.3184 -0.41111 0.32205 -0.41412 0.32535 -0.41759 C 0.32795 -0.4206 0.32986 -0.42454 0.33264 -0.42732 C 0.33472 -0.42963 0.3368 -0.43195 0.33889 -0.43426 C 0.34166 -0.43796 0.3441 -0.44213 0.34722 -0.44537 C 0.3493 -0.44769 0.35139 -0.45 0.35347 -0.45232 C 0.35555 -0.45509 0.35746 -0.45833 0.35972 -0.46065 C 0.36198 -0.46343 0.36458 -0.46528 0.36701 -0.46759 C 0.3691 -0.46991 0.371 -0.47245 0.37326 -0.47454 C 0.37413 -0.4757 0.37535 -0.47639 0.37639 -0.47732 C 0.37847 -0.48009 0.38038 -0.4831 0.38264 -0.48565 C 0.38385 -0.48727 0.38541 -0.48843 0.3868 -0.48982 C 0.38854 -0.49213 0.38993 -0.49491 0.39201 -0.49676 C 0.39357 -0.49861 0.39548 -0.49954 0.39722 -0.50093 C 0.3993 -0.50278 0.40139 -0.5044 0.40347 -0.50648 C 0.4066 -0.51019 0.40937 -0.51435 0.41285 -0.51759 C 0.41736 -0.52222 0.42257 -0.5257 0.42743 -0.53009 C 0.43055 -0.53333 0.4335 -0.53681 0.4368 -0.53982 C 0.44323 -0.54607 0.45 -0.55185 0.4566 -0.55787 C 0.46007 -0.56111 0.46319 -0.56482 0.46701 -0.56759 C 0.47882 -0.57685 0.4835 -0.58125 0.49722 -0.58843 C 0.52448 -0.60324 0.51406 -0.59931 0.52743 -0.6037 C 0.52916 -0.60278 0.53107 -0.60255 0.53264 -0.60093 C 0.5335 -0.6 0.53385 -0.59815 0.53472 -0.59676 C 0.53663 -0.59398 0.53889 -0.5912 0.54097 -0.58843 L 0.54826 -0.5787 C 0.54965 -0.57593 0.55052 -0.57292 0.55243 -0.57037 L 0.55972 -0.56065 C 0.56111 -0.55486 0.5618 -0.55162 0.56493 -0.54537 C 0.56562 -0.54398 0.56632 -0.54282 0.56701 -0.5412 C 0.57118 -0.53148 0.56719 -0.54005 0.57014 -0.53009 C 0.57066 -0.52824 0.57153 -0.52662 0.57222 -0.52454 C 0.5743 -0.51806 0.57552 -0.51227 0.57743 -0.50509 C 0.57778 -0.5037 0.57812 -0.50255 0.57847 -0.50093 C 0.57882 -0.49815 0.57899 -0.49537 0.57951 -0.49259 C 0.58177 -0.48032 0.58142 -0.48866 0.58264 -0.47732 C 0.58298 -0.47292 0.58403 -0.45857 0.58472 -0.4537 C 0.58489 -0.45232 0.58541 -0.45093 0.58576 -0.44954 C 0.58611 -0.44583 0.58646 -0.44236 0.5868 -0.43843 C 0.58819 -0.41921 0.58628 -0.42755 0.58889 -0.41759 C 0.58854 -0.3875 0.58837 -0.35741 0.58785 -0.32732 C 0.58767 -0.325 0.58715 -0.32269 0.5868 -0.32037 C 0.58646 -0.31898 0.58611 -0.31759 0.58576 -0.3162 C 0.58472 -0.3037 0.58489 -0.30093 0.58264 -0.28843 C 0.58229 -0.28657 0.58194 -0.28472 0.5816 -0.28287 C 0.58125 -0.28148 0.58073 -0.28032 0.58055 -0.2787 C 0.58003 -0.27593 0.57864 -0.2632 0.57847 -0.26065 C 0.57795 -0.25671 0.57795 -0.25232 0.57743 -0.24815 C 0.57691 -0.24537 0.57569 -0.24282 0.57535 -0.23982 C 0.57309 -0.22593 0.57535 -0.23889 0.57326 -0.2287 C 0.57274 -0.22708 0.57257 -0.225 0.57222 -0.22315 C 0.57153 -0.2213 0.57066 -0.21968 0.57014 -0.21759 C 0.56927 -0.21505 0.56875 -0.21204 0.56805 -0.20926 L 0.56701 -0.20509 C 0.56666 -0.2037 0.56614 -0.20255 0.56597 -0.20093 C 0.56528 -0.19769 0.56458 -0.19445 0.56389 -0.1912 C 0.56319 -0.18843 0.56302 -0.18542 0.5618 -0.18287 L 0.55868 -0.17732 C 0.55416 -0.15347 0.55903 -0.17431 0.55451 -0.16204 C 0.55208 -0.15579 0.55521 -0.15926 0.55139 -0.15093 C 0.55052 -0.14931 0.5493 -0.14815 0.54826 -0.14676 C 0.54618 -0.13357 0.54861 -0.14537 0.54514 -0.13565 C 0.54427 -0.13357 0.54392 -0.13102 0.54305 -0.1287 C 0.5342 -0.10787 0.54583 -0.14074 0.5368 -0.1162 C 0.53628 -0.11505 0.53628 -0.11343 0.53576 -0.11204 C 0.53055 -0.10023 0.5342 -0.11296 0.53055 -0.10093 C 0.53003 -0.09977 0.53003 -0.09815 0.52951 -0.09676 C 0.5283 -0.09445 0.52639 -0.09236 0.52535 -0.08982 C 0.52326 -0.08542 0.52239 -0.08009 0.52014 -0.07593 C 0.51875 -0.07361 0.51719 -0.07153 0.51597 -0.06898 C 0.5151 -0.06736 0.51475 -0.06528 0.51389 -0.06343 C 0.50955 -0.05556 0.51215 -0.06273 0.50764 -0.05648 C 0.49878 -0.04491 0.50503 -0.04815 0.49722 -0.04537 C 0.48802 -0.03727 0.49288 -0.0419 0.48264 -0.03148 C 0.47899 -0.02801 0.47604 -0.02477 0.47222 -0.02176 C 0.47014 -0.02037 0.46788 -0.01921 0.46597 -0.01759 C 0.46198 -0.01458 0.45833 -0.01111 0.45451 -0.00787 C 0.45278 -0.00648 0.45104 -0.00509 0.4493 -0.0037 C 0.44514 -0.00093 0.44062 0.00116 0.4368 0.00463 C 0.43576 0.00555 0.43472 0.00648 0.43368 0.00741 C 0.43264 0.00787 0.43142 0.0081 0.43055 0.0088 C 0.41996 0.01574 0.43594 0.00694 0.42326 0.01435 C 0.42222 0.01481 0.421 0.01505 0.42014 0.01574 C 0.41823 0.01643 0.41666 0.01759 0.41493 0.01852 C 0.41285 0.01944 0.41059 0.02014 0.40868 0.0213 C 0.40642 0.02245 0.40451 0.0243 0.40243 0.02546 C 0.3908 0.03125 0.39948 0.02546 0.38889 0.02963 C 0.38455 0.03102 0.38055 0.03333 0.37639 0.03518 C 0.3743 0.03611 0.37222 0.03727 0.37014 0.03796 L 0.35451 0.04213 L 0.3493 0.04352 C 0.34757 0.04491 0.34583 0.04676 0.3441 0.04768 C 0.34201 0.04861 0.33975 0.04838 0.33785 0.04907 C 0.33594 0.0493 0.33437 0.05 0.33264 0.05046 C 0.3316 0.05139 0.33055 0.05255 0.32951 0.05324 C 0.32812 0.05393 0.32656 0.05393 0.32535 0.05463 C 0.32309 0.05532 0.32118 0.05648 0.3191 0.05741 C 0.31701 0.05787 0.31475 0.0581 0.31285 0.0588 C 0.31059 0.05949 0.30868 0.06065 0.3066 0.06157 C 0.30312 0.0625 0.29948 0.06319 0.29618 0.06435 C 0.28298 0.06852 0.2993 0.06296 0.28889 0.06713 C 0.28541 0.06829 0.28298 0.06875 0.27951 0.06991 L 0.09305 0.06852 C 0.09045 0.06829 0.08819 0.06736 0.08576 0.06713 C 0.08125 0.06643 0.07656 0.0662 0.07222 0.06574 C 0.06719 0.06481 0.05764 0.06296 0.05764 0.06296 C 0.0566 0.0625 0.05555 0.0618 0.05451 0.06157 C 0.04253 0.05833 0.05104 0.0618 0.0441 0.0588 C 0.04062 0.04977 0.03993 0.04815 0.0368 0.03796 C 0.03559 0.03426 0.03472 0.0287 0.03472 0.02546 C 0.03437 0.00093 0.03472 -0.02361 0.03472 -0.04815 " pathEditMode="relative" ptsTypes="AAAAAAAAAAAAAAAAAAAAAAAAAAAAAAAAAAAAAAAAAAAAAAAAAAAAAAAAAAAAAAAAAAAAAAAAAAAAAAAAAAAAAAAAAAAAAAAAAAAAAAAAAAAAAAAAAAAAAAAAAAAAAAAAAAAAAAAAAAAAAAAAAAAAAAAAAAAAAAAAAA">
                                      <p:cBhvr>
                                        <p:cTn id="48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21888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</TotalTime>
  <Words>415</Words>
  <Application>Microsoft Office PowerPoint</Application>
  <PresentationFormat>Presentación en pantalla (4:3)</PresentationFormat>
  <Paragraphs>34</Paragraphs>
  <Slides>10</Slides>
  <Notes>1</Notes>
  <HiddenSlides>0</HiddenSlides>
  <MMClips>3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Agency FB</vt:lpstr>
      <vt:lpstr>Arial</vt:lpstr>
      <vt:lpstr>Calibri</vt:lpstr>
      <vt:lpstr>Script MT Bold</vt:lpstr>
      <vt:lpstr>Tema de Office</vt:lpstr>
      <vt:lpstr>3 de julio: Día Internacional Libre de Bolsas de Plástico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 de julio: Día Internacional Libre de Bolsas de Plástico</dc:title>
  <dc:creator>compaq</dc:creator>
  <cp:lastModifiedBy>Monica Martinez Reynoso</cp:lastModifiedBy>
  <cp:revision>59</cp:revision>
  <dcterms:created xsi:type="dcterms:W3CDTF">2021-06-28T18:10:43Z</dcterms:created>
  <dcterms:modified xsi:type="dcterms:W3CDTF">2022-06-29T21:31:06Z</dcterms:modified>
</cp:coreProperties>
</file>