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sldIdLst>
    <p:sldId id="256" r:id="rId2"/>
    <p:sldId id="258" r:id="rId3"/>
    <p:sldId id="264" r:id="rId4"/>
    <p:sldId id="263" r:id="rId5"/>
    <p:sldId id="257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DAF2-91E8-4113-AACA-C0B9D7153FB5}" type="datetimeFigureOut">
              <a:rPr lang="es-MX" smtClean="0"/>
              <a:t>28/04/2022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3AC7-091B-429E-8CE8-13A64F3530E9}" type="slidenum">
              <a:rPr lang="es-MX" smtClean="0"/>
              <a:t>‹Nº›</a:t>
            </a:fld>
            <a:endParaRPr lang="es-MX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1589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DAF2-91E8-4113-AACA-C0B9D7153FB5}" type="datetimeFigureOut">
              <a:rPr lang="es-MX" smtClean="0"/>
              <a:t>28/04/2022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3AC7-091B-429E-8CE8-13A64F3530E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4385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DAF2-91E8-4113-AACA-C0B9D7153FB5}" type="datetimeFigureOut">
              <a:rPr lang="es-MX" smtClean="0"/>
              <a:t>28/04/2022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3AC7-091B-429E-8CE8-13A64F3530E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0115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DAF2-91E8-4113-AACA-C0B9D7153FB5}" type="datetimeFigureOut">
              <a:rPr lang="es-MX" smtClean="0"/>
              <a:t>28/04/2022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3AC7-091B-429E-8CE8-13A64F3530E9}" type="slidenum">
              <a:rPr lang="es-MX" smtClean="0"/>
              <a:t>‹Nº›</a:t>
            </a:fld>
            <a:endParaRPr lang="es-MX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2266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DAF2-91E8-4113-AACA-C0B9D7153FB5}" type="datetimeFigureOut">
              <a:rPr lang="es-MX" smtClean="0"/>
              <a:t>28/04/2022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3AC7-091B-429E-8CE8-13A64F3530E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8466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DAF2-91E8-4113-AACA-C0B9D7153FB5}" type="datetimeFigureOut">
              <a:rPr lang="es-MX" smtClean="0"/>
              <a:t>28/04/2022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3AC7-091B-429E-8CE8-13A64F3530E9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2774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DAF2-91E8-4113-AACA-C0B9D7153FB5}" type="datetimeFigureOut">
              <a:rPr lang="es-MX" smtClean="0"/>
              <a:t>28/04/2022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3AC7-091B-429E-8CE8-13A64F3530E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5251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DAF2-91E8-4113-AACA-C0B9D7153FB5}" type="datetimeFigureOut">
              <a:rPr lang="es-MX" smtClean="0"/>
              <a:t>28/04/2022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3AC7-091B-429E-8CE8-13A64F3530E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7016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DAF2-91E8-4113-AACA-C0B9D7153FB5}" type="datetimeFigureOut">
              <a:rPr lang="es-MX" smtClean="0"/>
              <a:t>28/04/2022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3AC7-091B-429E-8CE8-13A64F3530E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5571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DAF2-91E8-4113-AACA-C0B9D7153FB5}" type="datetimeFigureOut">
              <a:rPr lang="es-MX" smtClean="0"/>
              <a:t>28/04/2022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3AC7-091B-429E-8CE8-13A64F3530E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6512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DAF2-91E8-4113-AACA-C0B9D7153FB5}" type="datetimeFigureOut">
              <a:rPr lang="es-MX" smtClean="0"/>
              <a:t>28/04/2022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3AC7-091B-429E-8CE8-13A64F3530E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3301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DAF2-91E8-4113-AACA-C0B9D7153FB5}" type="datetimeFigureOut">
              <a:rPr lang="es-MX" smtClean="0"/>
              <a:t>28/04/2022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3AC7-091B-429E-8CE8-13A64F3530E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7021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DAF2-91E8-4113-AACA-C0B9D7153FB5}" type="datetimeFigureOut">
              <a:rPr lang="es-MX" smtClean="0"/>
              <a:t>28/04/2022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3AC7-091B-429E-8CE8-13A64F3530E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7839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DAF2-91E8-4113-AACA-C0B9D7153FB5}" type="datetimeFigureOut">
              <a:rPr lang="es-MX" smtClean="0"/>
              <a:t>28/04/2022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3AC7-091B-429E-8CE8-13A64F3530E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9586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DAF2-91E8-4113-AACA-C0B9D7153FB5}" type="datetimeFigureOut">
              <a:rPr lang="es-MX" smtClean="0"/>
              <a:t>28/04/2022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3AC7-091B-429E-8CE8-13A64F3530E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1474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DAF2-91E8-4113-AACA-C0B9D7153FB5}" type="datetimeFigureOut">
              <a:rPr lang="es-MX" smtClean="0"/>
              <a:t>28/04/2022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3AC7-091B-429E-8CE8-13A64F3530E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3970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5DAF2-91E8-4113-AACA-C0B9D7153FB5}" type="datetimeFigureOut">
              <a:rPr lang="es-MX" smtClean="0"/>
              <a:t>28/04/2022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F3AC7-091B-429E-8CE8-13A64F3530E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8396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0C5DAF2-91E8-4113-AACA-C0B9D7153FB5}" type="datetimeFigureOut">
              <a:rPr lang="es-MX" smtClean="0"/>
              <a:t>28/04/2022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7FF3AC7-091B-429E-8CE8-13A64F3530E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02562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  <p:sldLayoutId id="2147483920" r:id="rId15"/>
    <p:sldLayoutId id="2147483921" r:id="rId16"/>
    <p:sldLayoutId id="214748392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8567" y="881447"/>
            <a:ext cx="7283484" cy="53588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CuadroTexto 3"/>
          <p:cNvSpPr txBox="1"/>
          <p:nvPr/>
        </p:nvSpPr>
        <p:spPr>
          <a:xfrm>
            <a:off x="791503" y="345341"/>
            <a:ext cx="10608994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200" b="1" i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</a:schemeClr>
                </a:solidFill>
              </a:rPr>
              <a:t>Comité de Ética  </a:t>
            </a:r>
          </a:p>
          <a:p>
            <a:pPr algn="ctr"/>
            <a:r>
              <a:rPr lang="es-MX" sz="3200" b="1" i="1" dirty="0">
                <a:ln>
                  <a:solidFill>
                    <a:schemeClr val="bg1"/>
                  </a:solidFill>
                </a:ln>
                <a:solidFill>
                  <a:schemeClr val="tx1">
                    <a:lumMod val="95000"/>
                  </a:schemeClr>
                </a:solidFill>
              </a:rPr>
              <a:t>del Tecnológico de Estudios Superiores de Ecatepec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539947" y="6358400"/>
            <a:ext cx="11282859" cy="321972"/>
            <a:chOff x="694493" y="6413679"/>
            <a:chExt cx="9515361" cy="290100"/>
          </a:xfrm>
        </p:grpSpPr>
        <p:sp>
          <p:nvSpPr>
            <p:cNvPr id="5" name="Rectángulo redondeado 4"/>
            <p:cNvSpPr/>
            <p:nvPr/>
          </p:nvSpPr>
          <p:spPr>
            <a:xfrm>
              <a:off x="694493" y="6413679"/>
              <a:ext cx="9515361" cy="7727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Rectángulo redondeado 5"/>
            <p:cNvSpPr/>
            <p:nvPr/>
          </p:nvSpPr>
          <p:spPr>
            <a:xfrm>
              <a:off x="694493" y="6505927"/>
              <a:ext cx="9515361" cy="45719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" name="Rectángulo redondeado 6"/>
            <p:cNvSpPr/>
            <p:nvPr/>
          </p:nvSpPr>
          <p:spPr>
            <a:xfrm>
              <a:off x="694493" y="6658060"/>
              <a:ext cx="9515361" cy="4571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9" name="y2mate.com - Enya  Only Time Official 4K Music Vide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6091" y="2634803"/>
            <a:ext cx="596721" cy="59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6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21061" y="1880692"/>
            <a:ext cx="11169924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500" dirty="0">
                <a:solidFill>
                  <a:schemeClr val="bg1"/>
                </a:solidFill>
              </a:rPr>
              <a:t>Presidenta del Comité: </a:t>
            </a:r>
            <a:r>
              <a:rPr lang="es-MX" sz="1500" b="1" dirty="0">
                <a:solidFill>
                  <a:schemeClr val="bg1"/>
                </a:solidFill>
              </a:rPr>
              <a:t>Dra. Brenda Alvarado Sánchez, Directora General;</a:t>
            </a:r>
          </a:p>
          <a:p>
            <a:pPr algn="just"/>
            <a:endParaRPr lang="es-MX" sz="1500" dirty="0" smtClean="0">
              <a:solidFill>
                <a:schemeClr val="bg1"/>
              </a:solidFill>
            </a:endParaRPr>
          </a:p>
          <a:p>
            <a:pPr algn="just"/>
            <a:r>
              <a:rPr lang="es-MX" sz="1500" dirty="0" smtClean="0">
                <a:solidFill>
                  <a:schemeClr val="bg1"/>
                </a:solidFill>
              </a:rPr>
              <a:t>Suplente</a:t>
            </a:r>
            <a:r>
              <a:rPr lang="es-MX" sz="1500" dirty="0">
                <a:solidFill>
                  <a:schemeClr val="bg1"/>
                </a:solidFill>
              </a:rPr>
              <a:t>: </a:t>
            </a:r>
            <a:r>
              <a:rPr lang="es-MX" sz="1500" b="1" dirty="0">
                <a:solidFill>
                  <a:schemeClr val="bg1"/>
                </a:solidFill>
              </a:rPr>
              <a:t>Lic. Adolfo Castillo Dueñas, Titular de la Abogacía General e Igualdad </a:t>
            </a:r>
            <a:endParaRPr lang="es-MX" sz="1500" b="1" dirty="0" smtClean="0">
              <a:solidFill>
                <a:schemeClr val="bg1"/>
              </a:solidFill>
            </a:endParaRPr>
          </a:p>
          <a:p>
            <a:pPr algn="just"/>
            <a:r>
              <a:rPr lang="es-MX" sz="1500" b="1" dirty="0" smtClean="0">
                <a:solidFill>
                  <a:schemeClr val="bg1"/>
                </a:solidFill>
              </a:rPr>
              <a:t>de </a:t>
            </a:r>
            <a:r>
              <a:rPr lang="es-MX" sz="1500" b="1" dirty="0">
                <a:solidFill>
                  <a:schemeClr val="bg1"/>
                </a:solidFill>
              </a:rPr>
              <a:t>Género.</a:t>
            </a:r>
          </a:p>
          <a:p>
            <a:pPr algn="just"/>
            <a:endParaRPr lang="es-MX" sz="1500" dirty="0" smtClean="0">
              <a:solidFill>
                <a:schemeClr val="bg1"/>
              </a:solidFill>
            </a:endParaRPr>
          </a:p>
          <a:p>
            <a:pPr algn="just"/>
            <a:r>
              <a:rPr lang="es-MX" sz="1500" dirty="0" smtClean="0">
                <a:solidFill>
                  <a:schemeClr val="bg1"/>
                </a:solidFill>
              </a:rPr>
              <a:t>Secretaria </a:t>
            </a:r>
            <a:r>
              <a:rPr lang="es-MX" sz="1500" dirty="0">
                <a:solidFill>
                  <a:schemeClr val="bg1"/>
                </a:solidFill>
              </a:rPr>
              <a:t>Técnica del Comité: </a:t>
            </a:r>
            <a:r>
              <a:rPr lang="es-MX" sz="1500" b="1" dirty="0">
                <a:solidFill>
                  <a:schemeClr val="bg1"/>
                </a:solidFill>
              </a:rPr>
              <a:t>Mtra. Ma Cristina Peres Ayala, </a:t>
            </a:r>
            <a:endParaRPr lang="es-MX" sz="1500" b="1" dirty="0" smtClean="0">
              <a:solidFill>
                <a:schemeClr val="bg1"/>
              </a:solidFill>
            </a:endParaRPr>
          </a:p>
          <a:p>
            <a:pPr algn="just"/>
            <a:r>
              <a:rPr lang="es-MX" sz="1500" b="1" dirty="0" smtClean="0">
                <a:solidFill>
                  <a:schemeClr val="bg1"/>
                </a:solidFill>
              </a:rPr>
              <a:t>Jefa </a:t>
            </a:r>
            <a:r>
              <a:rPr lang="es-MX" sz="1500" b="1" dirty="0">
                <a:solidFill>
                  <a:schemeClr val="bg1"/>
                </a:solidFill>
              </a:rPr>
              <a:t>de la Unidad de Planeación;</a:t>
            </a:r>
          </a:p>
          <a:p>
            <a:pPr algn="just"/>
            <a:endParaRPr lang="es-MX" sz="1500" dirty="0" smtClean="0">
              <a:solidFill>
                <a:schemeClr val="bg1"/>
              </a:solidFill>
            </a:endParaRPr>
          </a:p>
          <a:p>
            <a:pPr algn="just"/>
            <a:r>
              <a:rPr lang="es-MX" sz="1500" dirty="0" smtClean="0">
                <a:solidFill>
                  <a:schemeClr val="bg1"/>
                </a:solidFill>
              </a:rPr>
              <a:t>Suplente</a:t>
            </a:r>
            <a:r>
              <a:rPr lang="es-MX" sz="1500" dirty="0">
                <a:solidFill>
                  <a:schemeClr val="bg1"/>
                </a:solidFill>
              </a:rPr>
              <a:t>: </a:t>
            </a:r>
            <a:r>
              <a:rPr lang="es-MX" sz="1500" b="1" dirty="0">
                <a:solidFill>
                  <a:schemeClr val="bg1"/>
                </a:solidFill>
              </a:rPr>
              <a:t>Lcda. Susana Franco Barrios, adscrita a la Unidad de Planeación.</a:t>
            </a:r>
          </a:p>
          <a:p>
            <a:pPr algn="just"/>
            <a:endParaRPr lang="es-MX" sz="1500" dirty="0" smtClean="0">
              <a:solidFill>
                <a:schemeClr val="bg1"/>
              </a:solidFill>
            </a:endParaRPr>
          </a:p>
          <a:p>
            <a:pPr algn="just"/>
            <a:r>
              <a:rPr lang="es-MX" sz="1500" dirty="0" smtClean="0">
                <a:solidFill>
                  <a:schemeClr val="bg1"/>
                </a:solidFill>
              </a:rPr>
              <a:t>Primer </a:t>
            </a:r>
            <a:r>
              <a:rPr lang="es-MX" sz="1500" dirty="0">
                <a:solidFill>
                  <a:schemeClr val="bg1"/>
                </a:solidFill>
              </a:rPr>
              <a:t>Vocal: </a:t>
            </a:r>
            <a:r>
              <a:rPr lang="es-MX" sz="1500" b="1" dirty="0">
                <a:solidFill>
                  <a:schemeClr val="bg1"/>
                </a:solidFill>
              </a:rPr>
              <a:t>Mtro.  Jorge Rojas Sánchez, Director de Apoyo y </a:t>
            </a:r>
            <a:endParaRPr lang="es-MX" sz="1500" b="1" dirty="0" smtClean="0">
              <a:solidFill>
                <a:schemeClr val="bg1"/>
              </a:solidFill>
            </a:endParaRPr>
          </a:p>
          <a:p>
            <a:pPr algn="just"/>
            <a:r>
              <a:rPr lang="es-MX" sz="1500" b="1" dirty="0" smtClean="0">
                <a:solidFill>
                  <a:schemeClr val="bg1"/>
                </a:solidFill>
              </a:rPr>
              <a:t>Desarrollo </a:t>
            </a:r>
            <a:r>
              <a:rPr lang="es-MX" sz="1500" b="1" dirty="0">
                <a:solidFill>
                  <a:schemeClr val="bg1"/>
                </a:solidFill>
              </a:rPr>
              <a:t>Académico; </a:t>
            </a:r>
          </a:p>
          <a:p>
            <a:pPr algn="just"/>
            <a:endParaRPr lang="es-MX" sz="1500" dirty="0" smtClean="0">
              <a:solidFill>
                <a:schemeClr val="bg1"/>
              </a:solidFill>
            </a:endParaRPr>
          </a:p>
          <a:p>
            <a:pPr algn="just"/>
            <a:r>
              <a:rPr lang="es-MX" sz="1500" dirty="0" smtClean="0">
                <a:solidFill>
                  <a:schemeClr val="bg1"/>
                </a:solidFill>
              </a:rPr>
              <a:t>1</a:t>
            </a:r>
            <a:r>
              <a:rPr lang="es-MX" sz="1500" dirty="0">
                <a:solidFill>
                  <a:schemeClr val="bg1"/>
                </a:solidFill>
              </a:rPr>
              <a:t>° Suplente: </a:t>
            </a:r>
            <a:r>
              <a:rPr lang="es-MX" sz="1500" b="1" dirty="0">
                <a:solidFill>
                  <a:schemeClr val="bg1"/>
                </a:solidFill>
              </a:rPr>
              <a:t>Lcda.  María del Rosario Realzola Reséndiz, Directora de </a:t>
            </a:r>
            <a:endParaRPr lang="es-MX" sz="1500" b="1" dirty="0" smtClean="0">
              <a:solidFill>
                <a:schemeClr val="bg1"/>
              </a:solidFill>
            </a:endParaRPr>
          </a:p>
          <a:p>
            <a:pPr algn="just"/>
            <a:r>
              <a:rPr lang="es-MX" sz="1500" b="1" dirty="0" smtClean="0">
                <a:solidFill>
                  <a:schemeClr val="bg1"/>
                </a:solidFill>
              </a:rPr>
              <a:t>Vinculación </a:t>
            </a:r>
            <a:r>
              <a:rPr lang="es-MX" sz="1500" b="1" dirty="0">
                <a:solidFill>
                  <a:schemeClr val="bg1"/>
                </a:solidFill>
              </a:rPr>
              <a:t>y Extensión;</a:t>
            </a:r>
          </a:p>
          <a:p>
            <a:pPr algn="just"/>
            <a:endParaRPr lang="es-MX" sz="1500" dirty="0" smtClean="0">
              <a:solidFill>
                <a:schemeClr val="bg1"/>
              </a:solidFill>
            </a:endParaRPr>
          </a:p>
          <a:p>
            <a:pPr algn="just"/>
            <a:r>
              <a:rPr lang="es-MX" sz="1500" dirty="0" smtClean="0">
                <a:solidFill>
                  <a:schemeClr val="bg1"/>
                </a:solidFill>
              </a:rPr>
              <a:t>2</a:t>
            </a:r>
            <a:r>
              <a:rPr lang="es-MX" sz="1500" dirty="0">
                <a:solidFill>
                  <a:schemeClr val="bg1"/>
                </a:solidFill>
              </a:rPr>
              <a:t>° Suplente: </a:t>
            </a:r>
            <a:r>
              <a:rPr lang="es-MX" sz="1500" b="1" dirty="0">
                <a:solidFill>
                  <a:schemeClr val="bg1"/>
                </a:solidFill>
              </a:rPr>
              <a:t>Mtro. Armando Alcalde Martínez, Director Académico</a:t>
            </a:r>
            <a:r>
              <a:rPr lang="es-MX" sz="1500" dirty="0" smtClean="0">
                <a:solidFill>
                  <a:schemeClr val="bg1"/>
                </a:solidFill>
              </a:rPr>
              <a:t>.</a:t>
            </a:r>
            <a:endParaRPr lang="es-MX" sz="1500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89" y="6318291"/>
            <a:ext cx="11529611" cy="34140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7835" y="505470"/>
            <a:ext cx="99401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Integrantes del Comité de Ética</a:t>
            </a:r>
          </a:p>
          <a:p>
            <a:r>
              <a:rPr lang="es-MX" sz="2800" b="1" dirty="0" smtClean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Tecnológico de Estudios Superiores de Ecatepec.</a:t>
            </a:r>
            <a:endParaRPr lang="es-MX" sz="2800" b="1" dirty="0">
              <a:ln>
                <a:solidFill>
                  <a:schemeClr val="bg1"/>
                </a:solidFill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7523" y="1452056"/>
            <a:ext cx="3649677" cy="486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8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8158" y="1323849"/>
            <a:ext cx="1152659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500" dirty="0">
                <a:solidFill>
                  <a:schemeClr val="bg1"/>
                </a:solidFill>
              </a:rPr>
              <a:t>Segunda Vocal: Mtra. </a:t>
            </a:r>
            <a:r>
              <a:rPr lang="es-MX" sz="1500" b="1" dirty="0">
                <a:solidFill>
                  <a:schemeClr val="bg1"/>
                </a:solidFill>
              </a:rPr>
              <a:t>Verónica Martínez </a:t>
            </a:r>
            <a:r>
              <a:rPr lang="es-MX" sz="1500" b="1" dirty="0" err="1">
                <a:solidFill>
                  <a:schemeClr val="bg1"/>
                </a:solidFill>
              </a:rPr>
              <a:t>Martínez</a:t>
            </a:r>
            <a:r>
              <a:rPr lang="es-MX" sz="1500" b="1" dirty="0">
                <a:solidFill>
                  <a:schemeClr val="bg1"/>
                </a:solidFill>
              </a:rPr>
              <a:t>, Jefa de la División </a:t>
            </a:r>
            <a:r>
              <a:rPr lang="es-MX" sz="1500" b="1" dirty="0" smtClean="0">
                <a:solidFill>
                  <a:schemeClr val="bg1"/>
                </a:solidFill>
              </a:rPr>
              <a:t>de</a:t>
            </a:r>
          </a:p>
          <a:p>
            <a:pPr algn="just"/>
            <a:r>
              <a:rPr lang="es-MX" sz="1500" b="1" dirty="0" smtClean="0">
                <a:solidFill>
                  <a:schemeClr val="bg1"/>
                </a:solidFill>
              </a:rPr>
              <a:t> </a:t>
            </a:r>
            <a:r>
              <a:rPr lang="es-MX" sz="1500" b="1" dirty="0">
                <a:solidFill>
                  <a:schemeClr val="bg1"/>
                </a:solidFill>
              </a:rPr>
              <a:t>Ingeniería Informática; </a:t>
            </a:r>
            <a:endParaRPr lang="es-MX" sz="1500" b="1" dirty="0" smtClean="0">
              <a:solidFill>
                <a:schemeClr val="bg1"/>
              </a:solidFill>
            </a:endParaRPr>
          </a:p>
          <a:p>
            <a:pPr algn="just"/>
            <a:endParaRPr lang="es-MX" sz="1500" b="1" dirty="0">
              <a:solidFill>
                <a:schemeClr val="bg1"/>
              </a:solidFill>
            </a:endParaRPr>
          </a:p>
          <a:p>
            <a:pPr algn="just"/>
            <a:r>
              <a:rPr lang="es-MX" sz="1500" dirty="0">
                <a:solidFill>
                  <a:schemeClr val="bg1"/>
                </a:solidFill>
              </a:rPr>
              <a:t>1° Suplente: C. Irene Cecilia Cruz Reza, </a:t>
            </a:r>
            <a:endParaRPr lang="es-MX" sz="1500" dirty="0" smtClean="0">
              <a:solidFill>
                <a:schemeClr val="bg1"/>
              </a:solidFill>
            </a:endParaRPr>
          </a:p>
          <a:p>
            <a:pPr algn="just"/>
            <a:r>
              <a:rPr lang="es-MX" sz="1500" b="1" dirty="0" smtClean="0">
                <a:solidFill>
                  <a:schemeClr val="bg1"/>
                </a:solidFill>
              </a:rPr>
              <a:t>Jefa </a:t>
            </a:r>
            <a:r>
              <a:rPr lang="es-MX" sz="1500" b="1" dirty="0">
                <a:solidFill>
                  <a:schemeClr val="bg1"/>
                </a:solidFill>
              </a:rPr>
              <a:t>del Departamento de Evaluación y Calidad Institucional</a:t>
            </a:r>
            <a:r>
              <a:rPr lang="es-MX" sz="1500" dirty="0" smtClean="0">
                <a:solidFill>
                  <a:schemeClr val="bg1"/>
                </a:solidFill>
              </a:rPr>
              <a:t>;</a:t>
            </a:r>
          </a:p>
          <a:p>
            <a:pPr algn="just"/>
            <a:r>
              <a:rPr lang="es-MX" sz="1500" dirty="0" smtClean="0">
                <a:solidFill>
                  <a:schemeClr val="bg1"/>
                </a:solidFill>
              </a:rPr>
              <a:t> </a:t>
            </a:r>
            <a:endParaRPr lang="es-MX" sz="1500" dirty="0">
              <a:solidFill>
                <a:schemeClr val="bg1"/>
              </a:solidFill>
            </a:endParaRPr>
          </a:p>
          <a:p>
            <a:pPr algn="just"/>
            <a:r>
              <a:rPr lang="es-MX" sz="1500" dirty="0">
                <a:solidFill>
                  <a:schemeClr val="bg1"/>
                </a:solidFill>
              </a:rPr>
              <a:t>2° Suplente: Mtro. José Luis Chávez Rojas, </a:t>
            </a:r>
            <a:endParaRPr lang="es-MX" sz="1500" dirty="0" smtClean="0">
              <a:solidFill>
                <a:schemeClr val="bg1"/>
              </a:solidFill>
            </a:endParaRPr>
          </a:p>
          <a:p>
            <a:pPr algn="just"/>
            <a:r>
              <a:rPr lang="es-MX" sz="1500" b="1" dirty="0" smtClean="0">
                <a:solidFill>
                  <a:schemeClr val="bg1"/>
                </a:solidFill>
              </a:rPr>
              <a:t>Jefe </a:t>
            </a:r>
            <a:r>
              <a:rPr lang="es-MX" sz="1500" b="1" dirty="0">
                <a:solidFill>
                  <a:schemeClr val="bg1"/>
                </a:solidFill>
              </a:rPr>
              <a:t>de la División de Ingeniería en Sistemas Computacionales.</a:t>
            </a:r>
          </a:p>
          <a:p>
            <a:pPr algn="just"/>
            <a:endParaRPr lang="es-MX" sz="1500" b="1" dirty="0" smtClean="0">
              <a:solidFill>
                <a:schemeClr val="bg1"/>
              </a:solidFill>
            </a:endParaRPr>
          </a:p>
          <a:p>
            <a:pPr algn="just"/>
            <a:r>
              <a:rPr lang="es-MX" sz="1500" dirty="0" smtClean="0">
                <a:solidFill>
                  <a:schemeClr val="bg1"/>
                </a:solidFill>
              </a:rPr>
              <a:t>Tercera </a:t>
            </a:r>
            <a:r>
              <a:rPr lang="es-MX" sz="1500" dirty="0">
                <a:solidFill>
                  <a:schemeClr val="bg1"/>
                </a:solidFill>
              </a:rPr>
              <a:t>Vocal: C. Fabiola Pérez Carmona, </a:t>
            </a:r>
            <a:endParaRPr lang="es-MX" sz="1500" dirty="0" smtClean="0">
              <a:solidFill>
                <a:schemeClr val="bg1"/>
              </a:solidFill>
            </a:endParaRPr>
          </a:p>
          <a:p>
            <a:pPr algn="just"/>
            <a:r>
              <a:rPr lang="es-MX" sz="1500" b="1" dirty="0" smtClean="0">
                <a:solidFill>
                  <a:schemeClr val="bg1"/>
                </a:solidFill>
              </a:rPr>
              <a:t>Secretaria </a:t>
            </a:r>
            <a:r>
              <a:rPr lang="es-MX" sz="1500" b="1" dirty="0">
                <a:solidFill>
                  <a:schemeClr val="bg1"/>
                </a:solidFill>
              </a:rPr>
              <a:t>de Subdirector, adscrita a la Dirección </a:t>
            </a:r>
            <a:endParaRPr lang="es-MX" sz="1500" b="1" dirty="0" smtClean="0">
              <a:solidFill>
                <a:schemeClr val="bg1"/>
              </a:solidFill>
            </a:endParaRPr>
          </a:p>
          <a:p>
            <a:pPr algn="just"/>
            <a:r>
              <a:rPr lang="es-MX" sz="1500" b="1" dirty="0" smtClean="0">
                <a:solidFill>
                  <a:schemeClr val="bg1"/>
                </a:solidFill>
              </a:rPr>
              <a:t>de </a:t>
            </a:r>
            <a:r>
              <a:rPr lang="es-MX" sz="1500" b="1" dirty="0">
                <a:solidFill>
                  <a:schemeClr val="bg1"/>
                </a:solidFill>
              </a:rPr>
              <a:t>Administración y Finanzas; </a:t>
            </a:r>
            <a:endParaRPr lang="es-MX" sz="1500" b="1" dirty="0" smtClean="0">
              <a:solidFill>
                <a:schemeClr val="bg1"/>
              </a:solidFill>
            </a:endParaRPr>
          </a:p>
          <a:p>
            <a:pPr algn="just"/>
            <a:endParaRPr lang="es-MX" sz="1500" dirty="0">
              <a:solidFill>
                <a:schemeClr val="bg1"/>
              </a:solidFill>
            </a:endParaRPr>
          </a:p>
          <a:p>
            <a:pPr algn="just"/>
            <a:r>
              <a:rPr lang="es-MX" sz="1500" dirty="0">
                <a:solidFill>
                  <a:schemeClr val="bg1"/>
                </a:solidFill>
              </a:rPr>
              <a:t>1° Suplente: Lic. </a:t>
            </a:r>
            <a:r>
              <a:rPr lang="es-MX" sz="1500" dirty="0" err="1">
                <a:solidFill>
                  <a:schemeClr val="bg1"/>
                </a:solidFill>
              </a:rPr>
              <a:t>Hermilo</a:t>
            </a:r>
            <a:r>
              <a:rPr lang="es-MX" sz="1500" dirty="0">
                <a:solidFill>
                  <a:schemeClr val="bg1"/>
                </a:solidFill>
              </a:rPr>
              <a:t> de Gante Reyes, </a:t>
            </a:r>
            <a:r>
              <a:rPr lang="es-MX" sz="1500" b="1" dirty="0">
                <a:solidFill>
                  <a:schemeClr val="bg1"/>
                </a:solidFill>
              </a:rPr>
              <a:t>Jefe de Proyecto </a:t>
            </a:r>
            <a:endParaRPr lang="es-MX" sz="1500" b="1" dirty="0" smtClean="0">
              <a:solidFill>
                <a:schemeClr val="bg1"/>
              </a:solidFill>
            </a:endParaRPr>
          </a:p>
          <a:p>
            <a:pPr algn="just"/>
            <a:r>
              <a:rPr lang="es-MX" sz="1500" b="1" dirty="0" smtClean="0">
                <a:solidFill>
                  <a:schemeClr val="bg1"/>
                </a:solidFill>
              </a:rPr>
              <a:t>adscrito </a:t>
            </a:r>
            <a:r>
              <a:rPr lang="es-MX" sz="1500" b="1" dirty="0">
                <a:solidFill>
                  <a:schemeClr val="bg1"/>
                </a:solidFill>
              </a:rPr>
              <a:t>al Centro de Información</a:t>
            </a:r>
            <a:r>
              <a:rPr lang="es-MX" sz="1500" b="1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endParaRPr lang="es-MX" sz="1500" dirty="0">
              <a:solidFill>
                <a:schemeClr val="bg1"/>
              </a:solidFill>
            </a:endParaRPr>
          </a:p>
          <a:p>
            <a:pPr algn="just"/>
            <a:r>
              <a:rPr lang="es-MX" sz="1500" dirty="0">
                <a:solidFill>
                  <a:schemeClr val="bg1"/>
                </a:solidFill>
              </a:rPr>
              <a:t>2° Suplente: </a:t>
            </a:r>
            <a:r>
              <a:rPr lang="es-MX" sz="1500" b="1" dirty="0">
                <a:solidFill>
                  <a:schemeClr val="bg1"/>
                </a:solidFill>
              </a:rPr>
              <a:t>C. Miguel Ángel Herrera Hernández, Jefe de Oficina </a:t>
            </a:r>
            <a:endParaRPr lang="es-MX" sz="1500" b="1" dirty="0" smtClean="0">
              <a:solidFill>
                <a:schemeClr val="bg1"/>
              </a:solidFill>
            </a:endParaRPr>
          </a:p>
          <a:p>
            <a:pPr algn="just"/>
            <a:r>
              <a:rPr lang="es-MX" sz="1500" b="1" dirty="0" smtClean="0">
                <a:solidFill>
                  <a:schemeClr val="bg1"/>
                </a:solidFill>
              </a:rPr>
              <a:t>adscrito </a:t>
            </a:r>
            <a:r>
              <a:rPr lang="es-MX" sz="1500" b="1" dirty="0">
                <a:solidFill>
                  <a:schemeClr val="bg1"/>
                </a:solidFill>
              </a:rPr>
              <a:t>al Centro de Información</a:t>
            </a:r>
            <a:r>
              <a:rPr lang="es-MX" sz="1500" b="1" dirty="0" smtClean="0">
                <a:solidFill>
                  <a:schemeClr val="bg1"/>
                </a:solidFill>
              </a:rPr>
              <a:t>.</a:t>
            </a:r>
            <a:endParaRPr lang="es-MX" sz="1500" b="1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896" y="1865912"/>
            <a:ext cx="4378887" cy="328416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14" y="6400742"/>
            <a:ext cx="11528535" cy="341406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73744" y="221464"/>
            <a:ext cx="99401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Integrantes del Comité de Ética</a:t>
            </a:r>
          </a:p>
          <a:p>
            <a:r>
              <a:rPr lang="es-MX" sz="2800" b="1" dirty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Tecnológico de Estudios Superiores de Ecatepec.</a:t>
            </a:r>
          </a:p>
        </p:txBody>
      </p:sp>
    </p:spTree>
    <p:extLst>
      <p:ext uri="{BB962C8B-B14F-4D97-AF65-F5344CB8AC3E}">
        <p14:creationId xmlns:p14="http://schemas.microsoft.com/office/powerpoint/2010/main" val="140977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48517" y="1389365"/>
            <a:ext cx="1135534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MX" dirty="0" smtClean="0">
              <a:solidFill>
                <a:schemeClr val="bg1"/>
              </a:solidFill>
            </a:endParaRPr>
          </a:p>
          <a:p>
            <a:pPr algn="just"/>
            <a:r>
              <a:rPr lang="es-MX" dirty="0" smtClean="0">
                <a:solidFill>
                  <a:schemeClr val="bg1"/>
                </a:solidFill>
              </a:rPr>
              <a:t>Cuarta </a:t>
            </a:r>
            <a:r>
              <a:rPr lang="es-MX" dirty="0">
                <a:solidFill>
                  <a:schemeClr val="bg1"/>
                </a:solidFill>
              </a:rPr>
              <a:t>Vocal: Mtra. Luz Isabel Mendoza Luna, </a:t>
            </a:r>
            <a:endParaRPr lang="es-MX" dirty="0" smtClean="0">
              <a:solidFill>
                <a:schemeClr val="bg1"/>
              </a:solidFill>
            </a:endParaRPr>
          </a:p>
          <a:p>
            <a:pPr algn="just"/>
            <a:r>
              <a:rPr lang="es-MX" b="1" dirty="0" smtClean="0">
                <a:solidFill>
                  <a:schemeClr val="bg1"/>
                </a:solidFill>
              </a:rPr>
              <a:t>Profesora </a:t>
            </a:r>
            <a:r>
              <a:rPr lang="es-MX" b="1" dirty="0">
                <a:solidFill>
                  <a:schemeClr val="bg1"/>
                </a:solidFill>
              </a:rPr>
              <a:t>adscrita a la División de  </a:t>
            </a:r>
            <a:r>
              <a:rPr lang="es-MX" b="1" dirty="0" smtClean="0">
                <a:solidFill>
                  <a:schemeClr val="bg1"/>
                </a:solidFill>
              </a:rPr>
              <a:t>Ingeniería</a:t>
            </a:r>
          </a:p>
          <a:p>
            <a:pPr algn="just"/>
            <a:r>
              <a:rPr lang="es-MX" b="1" dirty="0" smtClean="0">
                <a:solidFill>
                  <a:schemeClr val="bg1"/>
                </a:solidFill>
              </a:rPr>
              <a:t>Química y </a:t>
            </a:r>
            <a:r>
              <a:rPr lang="es-MX" b="1" dirty="0">
                <a:solidFill>
                  <a:schemeClr val="bg1"/>
                </a:solidFill>
              </a:rPr>
              <a:t>Bioquímica; </a:t>
            </a:r>
            <a:endParaRPr lang="es-MX" b="1" dirty="0" smtClean="0">
              <a:solidFill>
                <a:schemeClr val="bg1"/>
              </a:solidFill>
            </a:endParaRPr>
          </a:p>
          <a:p>
            <a:pPr algn="just"/>
            <a:endParaRPr lang="es-MX" dirty="0" smtClean="0">
              <a:solidFill>
                <a:schemeClr val="bg1"/>
              </a:solidFill>
            </a:endParaRPr>
          </a:p>
          <a:p>
            <a:pPr algn="just"/>
            <a:endParaRPr lang="es-MX" dirty="0">
              <a:solidFill>
                <a:schemeClr val="bg1"/>
              </a:solidFill>
            </a:endParaRPr>
          </a:p>
          <a:p>
            <a:pPr algn="just"/>
            <a:r>
              <a:rPr lang="es-MX" dirty="0">
                <a:solidFill>
                  <a:schemeClr val="bg1"/>
                </a:solidFill>
              </a:rPr>
              <a:t>1° Suplente: Mtro. Rafael Pedro Cruz Rodríguez, </a:t>
            </a:r>
            <a:endParaRPr lang="es-MX" dirty="0" smtClean="0">
              <a:solidFill>
                <a:schemeClr val="bg1"/>
              </a:solidFill>
            </a:endParaRPr>
          </a:p>
          <a:p>
            <a:pPr algn="just"/>
            <a:r>
              <a:rPr lang="es-MX" b="1" dirty="0" smtClean="0">
                <a:solidFill>
                  <a:schemeClr val="bg1"/>
                </a:solidFill>
              </a:rPr>
              <a:t>Docente </a:t>
            </a:r>
            <a:r>
              <a:rPr lang="es-MX" b="1" dirty="0">
                <a:solidFill>
                  <a:schemeClr val="bg1"/>
                </a:solidFill>
              </a:rPr>
              <a:t>adscrito a la División de Ingeniería Informática</a:t>
            </a:r>
            <a:r>
              <a:rPr lang="es-MX" b="1" dirty="0" smtClean="0">
                <a:solidFill>
                  <a:schemeClr val="bg1"/>
                </a:solidFill>
              </a:rPr>
              <a:t>;</a:t>
            </a:r>
          </a:p>
          <a:p>
            <a:pPr algn="just"/>
            <a:endParaRPr lang="es-MX" dirty="0" smtClean="0">
              <a:solidFill>
                <a:schemeClr val="bg1"/>
              </a:solidFill>
            </a:endParaRPr>
          </a:p>
          <a:p>
            <a:pPr algn="just"/>
            <a:endParaRPr lang="es-MX" dirty="0">
              <a:solidFill>
                <a:schemeClr val="bg1"/>
              </a:solidFill>
            </a:endParaRPr>
          </a:p>
          <a:p>
            <a:pPr algn="just"/>
            <a:r>
              <a:rPr lang="es-MX" dirty="0">
                <a:solidFill>
                  <a:schemeClr val="bg1"/>
                </a:solidFill>
              </a:rPr>
              <a:t>2° Suplente: Mtra. María Isabel Cruz Palacios, </a:t>
            </a:r>
            <a:endParaRPr lang="es-MX" dirty="0" smtClean="0">
              <a:solidFill>
                <a:schemeClr val="bg1"/>
              </a:solidFill>
            </a:endParaRPr>
          </a:p>
          <a:p>
            <a:pPr algn="just"/>
            <a:r>
              <a:rPr lang="es-MX" b="1" dirty="0" smtClean="0">
                <a:solidFill>
                  <a:schemeClr val="bg1"/>
                </a:solidFill>
              </a:rPr>
              <a:t>Profesora </a:t>
            </a:r>
            <a:r>
              <a:rPr lang="es-MX" b="1" dirty="0">
                <a:solidFill>
                  <a:schemeClr val="bg1"/>
                </a:solidFill>
              </a:rPr>
              <a:t>adscrita a la División de Ingeniería </a:t>
            </a:r>
            <a:endParaRPr lang="es-MX" b="1" dirty="0" smtClean="0">
              <a:solidFill>
                <a:schemeClr val="bg1"/>
              </a:solidFill>
            </a:endParaRPr>
          </a:p>
          <a:p>
            <a:pPr algn="just"/>
            <a:r>
              <a:rPr lang="es-MX" b="1" dirty="0" smtClean="0">
                <a:solidFill>
                  <a:schemeClr val="bg1"/>
                </a:solidFill>
              </a:rPr>
              <a:t>Mecánica</a:t>
            </a:r>
            <a:r>
              <a:rPr lang="es-MX" b="1" dirty="0">
                <a:solidFill>
                  <a:schemeClr val="bg1"/>
                </a:solidFill>
              </a:rPr>
              <a:t>, Mecatrónica e Industrial.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48517" y="260772"/>
            <a:ext cx="99401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Integrantes del Comité de Ética</a:t>
            </a:r>
          </a:p>
          <a:p>
            <a:r>
              <a:rPr lang="es-MX" sz="2800" b="1" dirty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Tecnológico de Estudios Superiores de Ecatepec.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560" y="1389364"/>
            <a:ext cx="5157073" cy="386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24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18" y="505468"/>
            <a:ext cx="3488786" cy="56699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9688" y="682581"/>
            <a:ext cx="2698936" cy="35985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268" y="520545"/>
            <a:ext cx="3631097" cy="48414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CuadroTexto 2"/>
          <p:cNvSpPr txBox="1"/>
          <p:nvPr/>
        </p:nvSpPr>
        <p:spPr>
          <a:xfrm>
            <a:off x="5079145" y="5726449"/>
            <a:ext cx="685957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2000" b="1" dirty="0">
                <a:ln>
                  <a:solidFill>
                    <a:schemeClr val="bg1"/>
                  </a:solidFill>
                </a:ln>
              </a:rPr>
              <a:t>Entrega de </a:t>
            </a:r>
            <a:r>
              <a:rPr lang="es-MX" sz="2000" b="1" dirty="0" smtClean="0">
                <a:ln>
                  <a:solidFill>
                    <a:schemeClr val="bg1"/>
                  </a:solidFill>
                </a:ln>
              </a:rPr>
              <a:t>Reconocimientos </a:t>
            </a:r>
            <a:r>
              <a:rPr lang="es-MX" sz="2000" b="1" dirty="0">
                <a:ln>
                  <a:solidFill>
                    <a:schemeClr val="bg1"/>
                  </a:solidFill>
                </a:ln>
              </a:rPr>
              <a:t>a Servidores Públicos </a:t>
            </a:r>
          </a:p>
          <a:p>
            <a:pPr algn="ctr"/>
            <a:r>
              <a:rPr lang="es-MX" sz="2000" b="1" dirty="0">
                <a:ln>
                  <a:solidFill>
                    <a:schemeClr val="bg1"/>
                  </a:solidFill>
                </a:ln>
              </a:rPr>
              <a:t>que fueron Integrantes del Comité de </a:t>
            </a:r>
            <a:r>
              <a:rPr lang="es-MX" sz="2000" b="1" dirty="0" smtClean="0">
                <a:ln>
                  <a:solidFill>
                    <a:schemeClr val="bg1"/>
                  </a:solidFill>
                </a:ln>
              </a:rPr>
              <a:t>Ética 2020-2021</a:t>
            </a:r>
            <a:endParaRPr lang="es-MX" sz="2000" b="1" dirty="0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186" y="6425815"/>
            <a:ext cx="11761529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1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8529" y="1982619"/>
            <a:ext cx="4361644" cy="2453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B18CF17-B930-4BE5-88D1-1AB3A430D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055" y="1353786"/>
            <a:ext cx="5031426" cy="4461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ángulo 1"/>
          <p:cNvSpPr/>
          <p:nvPr/>
        </p:nvSpPr>
        <p:spPr>
          <a:xfrm>
            <a:off x="715617" y="485510"/>
            <a:ext cx="10667999" cy="5355312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s-MX" sz="2800" b="1" dirty="0">
                <a:ln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Funciones y obligaciones del Comité de Ética:</a:t>
            </a:r>
          </a:p>
          <a:p>
            <a:endParaRPr lang="es-MX" sz="2800" b="1" dirty="0">
              <a:ln>
                <a:solidFill>
                  <a:schemeClr val="bg1"/>
                </a:solidFill>
              </a:ln>
              <a:solidFill>
                <a:srgbClr val="FFFF00"/>
              </a:solidFill>
            </a:endParaRPr>
          </a:p>
          <a:p>
            <a:pPr algn="just"/>
            <a:r>
              <a:rPr lang="es-MX" sz="2200" b="1" dirty="0">
                <a:solidFill>
                  <a:schemeClr val="bg1"/>
                </a:solidFill>
              </a:rPr>
              <a:t>Establecer las bases con los Lineamientos para las reuniones ordinarias y extraordinarias.</a:t>
            </a:r>
          </a:p>
          <a:p>
            <a:pPr algn="just"/>
            <a:endParaRPr lang="es-MX" sz="2200" b="1" dirty="0">
              <a:solidFill>
                <a:schemeClr val="bg1"/>
              </a:solidFill>
            </a:endParaRPr>
          </a:p>
          <a:p>
            <a:pPr algn="just"/>
            <a:r>
              <a:rPr lang="es-MX" sz="2200" b="1" dirty="0">
                <a:solidFill>
                  <a:schemeClr val="bg1"/>
                </a:solidFill>
              </a:rPr>
              <a:t>Elaborar y aprobar el programa anual de trabajo.</a:t>
            </a:r>
          </a:p>
          <a:p>
            <a:pPr algn="just"/>
            <a:endParaRPr lang="es-MX" sz="2200" b="1" dirty="0">
              <a:solidFill>
                <a:schemeClr val="bg1"/>
              </a:solidFill>
            </a:endParaRPr>
          </a:p>
          <a:p>
            <a:pPr algn="just"/>
            <a:r>
              <a:rPr lang="es-MX" sz="2200" b="1" dirty="0">
                <a:solidFill>
                  <a:schemeClr val="bg1"/>
                </a:solidFill>
              </a:rPr>
              <a:t>Elaborar la propuesta de Código de </a:t>
            </a:r>
            <a:r>
              <a:rPr lang="es-MX" sz="2200" b="1" dirty="0" smtClean="0">
                <a:solidFill>
                  <a:schemeClr val="bg1"/>
                </a:solidFill>
              </a:rPr>
              <a:t>Conducta. </a:t>
            </a:r>
            <a:endParaRPr lang="es-MX" sz="2200" b="1" dirty="0">
              <a:solidFill>
                <a:schemeClr val="bg1"/>
              </a:solidFill>
            </a:endParaRPr>
          </a:p>
          <a:p>
            <a:pPr algn="just"/>
            <a:endParaRPr lang="es-MX" sz="2200" b="1" dirty="0">
              <a:solidFill>
                <a:schemeClr val="bg1"/>
              </a:solidFill>
            </a:endParaRPr>
          </a:p>
          <a:p>
            <a:pPr algn="just"/>
            <a:r>
              <a:rPr lang="es-MX" sz="2200" b="1" dirty="0">
                <a:solidFill>
                  <a:schemeClr val="bg1"/>
                </a:solidFill>
              </a:rPr>
              <a:t>Verificar la aplicación y cumplimiento del </a:t>
            </a:r>
          </a:p>
          <a:p>
            <a:pPr algn="just"/>
            <a:r>
              <a:rPr lang="es-MX" sz="2200" b="1" dirty="0">
                <a:solidFill>
                  <a:schemeClr val="bg1"/>
                </a:solidFill>
              </a:rPr>
              <a:t>Código de Ética, Código de Conducta y de las </a:t>
            </a:r>
          </a:p>
          <a:p>
            <a:pPr algn="just"/>
            <a:r>
              <a:rPr lang="es-MX" sz="2200" b="1" dirty="0">
                <a:solidFill>
                  <a:schemeClr val="bg1"/>
                </a:solidFill>
              </a:rPr>
              <a:t>Reglas de Integridad.</a:t>
            </a:r>
          </a:p>
          <a:p>
            <a:endParaRPr lang="es-MX" sz="2200" b="1" dirty="0">
              <a:solidFill>
                <a:schemeClr val="bg1"/>
              </a:solidFill>
            </a:endParaRPr>
          </a:p>
          <a:p>
            <a:r>
              <a:rPr lang="es-MX" sz="2200" b="1" dirty="0">
                <a:solidFill>
                  <a:schemeClr val="bg1"/>
                </a:solidFill>
              </a:rPr>
              <a:t>Participar en la evaluación anual del cumplimiento de los</a:t>
            </a:r>
          </a:p>
          <a:p>
            <a:r>
              <a:rPr lang="es-MX" sz="2200" b="1" dirty="0">
                <a:solidFill>
                  <a:schemeClr val="bg1"/>
                </a:solidFill>
              </a:rPr>
              <a:t>Códigos de Ética y de Conducta.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47" y="6336348"/>
            <a:ext cx="11528535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88134" y="90037"/>
            <a:ext cx="1104148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dirty="0"/>
          </a:p>
          <a:p>
            <a:endParaRPr lang="es-MX" dirty="0"/>
          </a:p>
          <a:p>
            <a:pPr algn="just"/>
            <a:r>
              <a:rPr lang="es-MX" b="1" dirty="0">
                <a:solidFill>
                  <a:schemeClr val="bg1"/>
                </a:solidFill>
              </a:rPr>
              <a:t>Difundir el Protocolo de Actuación para la Recepción y Trámite de Denuncias y Delaciones, presentadas ante los Comités de Ética del Poder Ejecutivo, sus Organismos Auxiliares del Estado de México, las Reglas de lntegridad y el Código de Conducta, así como el procedimiento para la presentación de las denuncias por presunto incumplimientos a estos instrumentos, que al efecto sea emitido por la Secretaría.</a:t>
            </a:r>
          </a:p>
          <a:p>
            <a:pPr algn="just"/>
            <a:endParaRPr lang="es-MX" b="1" dirty="0">
              <a:solidFill>
                <a:schemeClr val="bg1"/>
              </a:solidFill>
            </a:endParaRPr>
          </a:p>
          <a:p>
            <a:pPr algn="just"/>
            <a:r>
              <a:rPr lang="es-MX" b="1" dirty="0">
                <a:solidFill>
                  <a:schemeClr val="bg1"/>
                </a:solidFill>
              </a:rPr>
              <a:t>                                                                         </a:t>
            </a:r>
          </a:p>
          <a:p>
            <a:pPr algn="just"/>
            <a:r>
              <a:rPr lang="es-MX" b="1" dirty="0">
                <a:solidFill>
                  <a:schemeClr val="bg1"/>
                </a:solidFill>
              </a:rPr>
              <a:t>                                                                        Promover programas de capacitación y sensibilización.</a:t>
            </a:r>
          </a:p>
          <a:p>
            <a:pPr algn="just"/>
            <a:endParaRPr lang="es-MX" b="1" dirty="0">
              <a:solidFill>
                <a:schemeClr val="bg1"/>
              </a:solidFill>
            </a:endParaRPr>
          </a:p>
          <a:p>
            <a:pPr algn="just"/>
            <a:r>
              <a:rPr lang="es-MX" b="1" dirty="0">
                <a:solidFill>
                  <a:schemeClr val="bg1"/>
                </a:solidFill>
              </a:rPr>
              <a:t>                                                                        </a:t>
            </a:r>
          </a:p>
          <a:p>
            <a:pPr algn="r"/>
            <a:r>
              <a:rPr lang="es-MX" b="1" dirty="0">
                <a:solidFill>
                  <a:schemeClr val="bg1"/>
                </a:solidFill>
              </a:rPr>
              <a:t>                                            Gestionar la entrega de reconocimientos a </a:t>
            </a:r>
          </a:p>
          <a:p>
            <a:pPr algn="just"/>
            <a:r>
              <a:rPr lang="es-MX" b="1" dirty="0">
                <a:solidFill>
                  <a:schemeClr val="bg1"/>
                </a:solidFill>
              </a:rPr>
              <a:t>                                                                                                                       personas servidoras públicas.</a:t>
            </a:r>
          </a:p>
          <a:p>
            <a:pPr algn="just"/>
            <a:endParaRPr lang="es-MX" b="1" dirty="0">
              <a:solidFill>
                <a:schemeClr val="bg1"/>
              </a:solidFill>
            </a:endParaRPr>
          </a:p>
          <a:p>
            <a:pPr algn="just"/>
            <a:endParaRPr lang="es-MX" b="1" dirty="0">
              <a:solidFill>
                <a:schemeClr val="bg1"/>
              </a:solidFill>
            </a:endParaRPr>
          </a:p>
          <a:p>
            <a:pPr algn="r"/>
            <a:endParaRPr lang="es-MX" b="1" dirty="0">
              <a:solidFill>
                <a:schemeClr val="bg1"/>
              </a:solidFill>
            </a:endParaRPr>
          </a:p>
          <a:p>
            <a:pPr algn="r"/>
            <a:r>
              <a:rPr lang="es-MX" b="1" dirty="0">
                <a:solidFill>
                  <a:schemeClr val="bg1"/>
                </a:solidFill>
              </a:rPr>
              <a:t>Aprobar y remitir el informe anual de actividades.</a:t>
            </a:r>
          </a:p>
          <a:p>
            <a:pPr algn="just"/>
            <a:endParaRPr lang="es-MX" b="1" dirty="0">
              <a:solidFill>
                <a:schemeClr val="bg1"/>
              </a:solidFill>
            </a:endParaRPr>
          </a:p>
          <a:p>
            <a:pPr algn="r"/>
            <a:endParaRPr lang="es-MX" b="1" i="1" dirty="0">
              <a:solidFill>
                <a:schemeClr val="bg1"/>
              </a:solidFill>
            </a:endParaRPr>
          </a:p>
          <a:p>
            <a:pPr algn="r"/>
            <a:r>
              <a:rPr lang="es-MX" b="1" i="1" dirty="0"/>
              <a:t>Entre otras….                  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29" y="6276346"/>
            <a:ext cx="11760203" cy="34140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154152B7-1FD3-4AF0-A4DF-344B16074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34" y="2659078"/>
            <a:ext cx="4218315" cy="31598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6070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5000">
        <p:fade/>
      </p:transition>
    </mc:Choice>
    <mc:Fallback xmlns="">
      <p:transition spd="med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75945" y="228408"/>
            <a:ext cx="1144011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>
                <a:solidFill>
                  <a:schemeClr val="bg1"/>
                </a:solidFill>
              </a:rPr>
              <a:t>Para conocer </a:t>
            </a:r>
            <a:r>
              <a:rPr lang="es-MX" sz="2400" dirty="0" smtClean="0">
                <a:solidFill>
                  <a:schemeClr val="bg1"/>
                </a:solidFill>
              </a:rPr>
              <a:t>más de las funciones del </a:t>
            </a:r>
            <a:r>
              <a:rPr lang="es-MX" sz="2400" dirty="0">
                <a:solidFill>
                  <a:schemeClr val="bg1"/>
                </a:solidFill>
              </a:rPr>
              <a:t>Comité de </a:t>
            </a:r>
            <a:r>
              <a:rPr lang="es-MX" sz="2400" dirty="0" smtClean="0">
                <a:solidFill>
                  <a:schemeClr val="bg1"/>
                </a:solidFill>
              </a:rPr>
              <a:t>Ética,  </a:t>
            </a:r>
            <a:r>
              <a:rPr lang="es-MX" sz="2400" dirty="0">
                <a:solidFill>
                  <a:schemeClr val="bg1"/>
                </a:solidFill>
              </a:rPr>
              <a:t>ingresa </a:t>
            </a:r>
            <a:r>
              <a:rPr lang="es-MX" sz="2400" dirty="0" smtClean="0">
                <a:solidFill>
                  <a:schemeClr val="bg1"/>
                </a:solidFill>
              </a:rPr>
              <a:t>al Siguiente link:</a:t>
            </a:r>
          </a:p>
          <a:p>
            <a:endParaRPr lang="es-MX" sz="2400" b="1" dirty="0">
              <a:solidFill>
                <a:schemeClr val="bg1"/>
              </a:solidFill>
            </a:endParaRPr>
          </a:p>
          <a:p>
            <a:r>
              <a:rPr lang="es-MX" sz="2400" b="1" dirty="0">
                <a:solidFill>
                  <a:schemeClr val="accent1">
                    <a:lumMod val="50000"/>
                  </a:schemeClr>
                </a:solidFill>
              </a:rPr>
              <a:t>http://</a:t>
            </a:r>
            <a:r>
              <a:rPr lang="es-MX" sz="2400" b="1" dirty="0" smtClean="0">
                <a:solidFill>
                  <a:schemeClr val="accent1">
                    <a:lumMod val="50000"/>
                  </a:schemeClr>
                </a:solidFill>
              </a:rPr>
              <a:t>www.tese.edu.mx/tese2010/loader.aspx?n=WUNSAOLI</a:t>
            </a:r>
          </a:p>
          <a:p>
            <a:endParaRPr lang="es-MX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bg1"/>
                </a:solidFill>
              </a:rPr>
              <a:t>Código </a:t>
            </a:r>
            <a:r>
              <a:rPr lang="es-MX" sz="2000" dirty="0">
                <a:solidFill>
                  <a:schemeClr val="bg1"/>
                </a:solidFill>
              </a:rPr>
              <a:t>de Ética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1"/>
                </a:solidFill>
              </a:rPr>
              <a:t>Código de Conducta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1"/>
                </a:solidFill>
              </a:rPr>
              <a:t>Informa Anual de Actividades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1"/>
                </a:solidFill>
              </a:rPr>
              <a:t>Política de Igualdad Laborar y N</a:t>
            </a:r>
            <a:r>
              <a:rPr lang="es-MX" sz="2000" dirty="0" smtClean="0">
                <a:solidFill>
                  <a:schemeClr val="bg1"/>
                </a:solidFill>
              </a:rPr>
              <a:t>o </a:t>
            </a:r>
            <a:r>
              <a:rPr lang="es-MX" sz="2000" dirty="0">
                <a:solidFill>
                  <a:schemeClr val="bg1"/>
                </a:solidFill>
              </a:rPr>
              <a:t>Discriminación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1"/>
                </a:solidFill>
              </a:rPr>
              <a:t>Protocolo de Denuncias, Quejas y Reconocimientos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1"/>
                </a:solidFill>
              </a:rPr>
              <a:t>Acta de Instalación del Comité </a:t>
            </a:r>
            <a:r>
              <a:rPr lang="es-MX" sz="2000" dirty="0" smtClean="0">
                <a:solidFill>
                  <a:schemeClr val="bg1"/>
                </a:solidFill>
              </a:rPr>
              <a:t>de Ética 2022</a:t>
            </a:r>
            <a:r>
              <a:rPr lang="es-MX" sz="2000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1"/>
                </a:solidFill>
              </a:rPr>
              <a:t>Política Estatal Anticorrupción.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1"/>
                </a:solidFill>
              </a:rPr>
              <a:t>Lineamientos Generales para Establecer las Bases de la Integración, Organización, </a:t>
            </a:r>
            <a:r>
              <a:rPr lang="es-MX" sz="2000" dirty="0" smtClean="0">
                <a:solidFill>
                  <a:schemeClr val="bg1"/>
                </a:solidFill>
              </a:rPr>
              <a:t>Atribuciones y </a:t>
            </a:r>
            <a:r>
              <a:rPr lang="es-MX" sz="2000" dirty="0">
                <a:solidFill>
                  <a:schemeClr val="bg1"/>
                </a:solidFill>
              </a:rPr>
              <a:t>funcionamiento de los Comités de Ética de las Dependencias </a:t>
            </a:r>
            <a:r>
              <a:rPr lang="es-MX" sz="2000" dirty="0" smtClean="0">
                <a:solidFill>
                  <a:schemeClr val="bg1"/>
                </a:solidFill>
              </a:rPr>
              <a:t> del </a:t>
            </a:r>
            <a:r>
              <a:rPr lang="es-MX" sz="2000" dirty="0">
                <a:solidFill>
                  <a:schemeClr val="bg1"/>
                </a:solidFill>
              </a:rPr>
              <a:t>Poder  Ejecutivo y sus </a:t>
            </a:r>
            <a:r>
              <a:rPr lang="es-MX" sz="2000" dirty="0" smtClean="0">
                <a:solidFill>
                  <a:schemeClr val="bg1"/>
                </a:solidFill>
              </a:rPr>
              <a:t>Organismos Auxiliares </a:t>
            </a:r>
            <a:r>
              <a:rPr lang="es-MX" sz="2000" dirty="0">
                <a:solidFill>
                  <a:schemeClr val="bg1"/>
                </a:solidFill>
              </a:rPr>
              <a:t>del Estado de México.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2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45" y="6336347"/>
            <a:ext cx="11760203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7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ctor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1392</TotalTime>
  <Words>628</Words>
  <Application>Microsoft Office PowerPoint</Application>
  <PresentationFormat>Panorámica</PresentationFormat>
  <Paragraphs>101</Paragraphs>
  <Slides>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Sector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tese</dc:creator>
  <cp:lastModifiedBy>tese</cp:lastModifiedBy>
  <cp:revision>55</cp:revision>
  <dcterms:created xsi:type="dcterms:W3CDTF">2022-04-25T14:38:52Z</dcterms:created>
  <dcterms:modified xsi:type="dcterms:W3CDTF">2022-04-28T17:28:11Z</dcterms:modified>
</cp:coreProperties>
</file>